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259"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D2-User\Desktop\IHI.Darhim\Chart%20Pie%20and%20Ba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26"/>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9.0277777777777693E-2"/>
          <c:y val="0.21545858850977453"/>
          <c:w val="0.83611111111111103"/>
          <c:h val="0.66618948673084277"/>
        </c:manualLayout>
      </c:layout>
      <c:pie3DChart>
        <c:varyColors val="1"/>
        <c:ser>
          <c:idx val="0"/>
          <c:order val="0"/>
          <c:tx>
            <c:strRef>
              <c:f>'CB''s by Region'!$C$22</c:f>
              <c:strCache>
                <c:ptCount val="1"/>
                <c:pt idx="0">
                  <c:v>CERTIFICATION BODIES</c:v>
                </c:pt>
              </c:strCache>
            </c:strRef>
          </c:tx>
          <c:dLbls>
            <c:dLbl>
              <c:idx val="2"/>
              <c:delete val="1"/>
            </c:dLbl>
            <c:dLbl>
              <c:idx val="3"/>
              <c:layout>
                <c:manualLayout>
                  <c:x val="4.5529262864574357E-2"/>
                  <c:y val="8.9379201945343198E-2"/>
                </c:manualLayout>
              </c:layout>
              <c:showCatName val="1"/>
              <c:showPercent val="1"/>
            </c:dLbl>
            <c:dLbl>
              <c:idx val="5"/>
              <c:layout>
                <c:manualLayout>
                  <c:x val="6.6279527559055104E-3"/>
                  <c:y val="9.9715660542438207E-3"/>
                </c:manualLayout>
              </c:layout>
              <c:dLblPos val="bestFit"/>
              <c:showCatName val="1"/>
              <c:showPercent val="1"/>
            </c:dLbl>
            <c:txPr>
              <a:bodyPr/>
              <a:lstStyle/>
              <a:p>
                <a:pPr>
                  <a:defRPr lang="en-MY" sz="1600"/>
                </a:pPr>
                <a:endParaRPr lang="en-US"/>
              </a:p>
            </c:txPr>
            <c:showCatName val="1"/>
            <c:showPercent val="1"/>
            <c:showLeaderLines val="1"/>
          </c:dLbls>
          <c:cat>
            <c:strRef>
              <c:f>'CB''s by Region'!$B$23:$B$28</c:f>
              <c:strCache>
                <c:ptCount val="6"/>
                <c:pt idx="0">
                  <c:v>ASIAN</c:v>
                </c:pt>
                <c:pt idx="1">
                  <c:v>AFRICA</c:v>
                </c:pt>
                <c:pt idx="2">
                  <c:v>AUSTRALASIA</c:v>
                </c:pt>
                <c:pt idx="3">
                  <c:v>EUROPE</c:v>
                </c:pt>
                <c:pt idx="4">
                  <c:v>NORTH AMERICA</c:v>
                </c:pt>
                <c:pt idx="5">
                  <c:v>SOUTH AMERICA</c:v>
                </c:pt>
              </c:strCache>
            </c:strRef>
          </c:cat>
          <c:val>
            <c:numRef>
              <c:f>'CB''s by Region'!$C$23:$C$28</c:f>
              <c:numCache>
                <c:formatCode>General</c:formatCode>
                <c:ptCount val="6"/>
                <c:pt idx="0">
                  <c:v>17</c:v>
                </c:pt>
                <c:pt idx="1">
                  <c:v>4</c:v>
                </c:pt>
                <c:pt idx="2">
                  <c:v>37</c:v>
                </c:pt>
                <c:pt idx="3">
                  <c:v>25</c:v>
                </c:pt>
                <c:pt idx="4">
                  <c:v>20</c:v>
                </c:pt>
                <c:pt idx="5">
                  <c:v>4</c:v>
                </c:pt>
              </c:numCache>
            </c:numRef>
          </c:val>
        </c:ser>
        <c:dLbls>
          <c:showCatName val="1"/>
          <c:showPercent val="1"/>
        </c:dLbls>
      </c:pie3DChart>
    </c:plotArea>
    <c:plotVisOnly val="1"/>
    <c:dispBlanksAs val="zero"/>
  </c:chart>
  <c:txPr>
    <a:bodyPr/>
    <a:lstStyle/>
    <a:p>
      <a:pPr>
        <a:defRPr sz="1800"/>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drawing1.xml><?xml version="1.0" encoding="utf-8"?>
<c:userShapes xmlns:c="http://schemas.openxmlformats.org/drawingml/2006/chart">
  <cdr:relSizeAnchor xmlns:cdr="http://schemas.openxmlformats.org/drawingml/2006/chartDrawing">
    <cdr:from>
      <cdr:x>0.28571</cdr:x>
      <cdr:y>0.92502</cdr:y>
    </cdr:from>
    <cdr:to>
      <cdr:x>0.96458</cdr:x>
      <cdr:y>0.99229</cdr:y>
    </cdr:to>
    <cdr:sp macro="" textlink="">
      <cdr:nvSpPr>
        <cdr:cNvPr id="2" name="Rectangle 1"/>
        <cdr:cNvSpPr/>
      </cdr:nvSpPr>
      <cdr:spPr>
        <a:xfrm xmlns:a="http://schemas.openxmlformats.org/drawingml/2006/main">
          <a:off x="1981200" y="4191000"/>
          <a:ext cx="4707391" cy="304800"/>
        </a:xfrm>
        <a:prstGeom xmlns:a="http://schemas.openxmlformats.org/drawingml/2006/main" prst="rect">
          <a:avLst/>
        </a:prstGeom>
        <a:ln xmlns:a="http://schemas.openxmlformats.org/drawingml/2006/main" w="0">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en-US" sz="1200" b="1" dirty="0"/>
            <a:t>Total  </a:t>
          </a:r>
          <a:r>
            <a:rPr lang="en-US" sz="1200" b="1" dirty="0" smtClean="0"/>
            <a:t>of 34 countries surveyed :107 Organisations</a:t>
          </a:r>
          <a:endParaRPr lang="en-US" sz="1200" b="1" dirty="0"/>
        </a:p>
      </cdr:txBody>
    </cdr:sp>
  </cdr:relSizeAnchor>
  <cdr:relSizeAnchor xmlns:cdr="http://schemas.openxmlformats.org/drawingml/2006/chartDrawing">
    <cdr:from>
      <cdr:x>0.58276</cdr:x>
      <cdr:y>0.46585</cdr:y>
    </cdr:from>
    <cdr:to>
      <cdr:x>0.89693</cdr:x>
      <cdr:y>0.64585</cdr:y>
    </cdr:to>
    <cdr:sp macro="" textlink="">
      <cdr:nvSpPr>
        <cdr:cNvPr id="3" name="TextBox 2"/>
        <cdr:cNvSpPr txBox="1"/>
      </cdr:nvSpPr>
      <cdr:spPr>
        <a:xfrm xmlns:a="http://schemas.openxmlformats.org/drawingml/2006/main">
          <a:off x="3205590" y="1863658"/>
          <a:ext cx="172819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smtClean="0"/>
            <a:t>AUSTRALASIA</a:t>
          </a:r>
        </a:p>
        <a:p xmlns:a="http://schemas.openxmlformats.org/drawingml/2006/main">
          <a:pPr algn="ctr"/>
          <a:r>
            <a:rPr lang="en-US" sz="1600" dirty="0" smtClean="0"/>
            <a:t>34%</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BF1D3-F2E3-4048-BC07-5D55F935718A}" type="datetimeFigureOut">
              <a:rPr lang="en-US" smtClean="0"/>
              <a:pPr/>
              <a:t>7/3/2019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F662B-43AB-476C-A408-CE30AE57E47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E1B58457-16F9-451C-8E69-8EB0D9FC0199}" type="slidenum">
              <a:rPr lang="en-US" smtClean="0">
                <a:ea typeface="MS PGothic" pitchFamily="34" charset="-128"/>
              </a:rPr>
              <a:pPr/>
              <a:t>43</a:t>
            </a:fld>
            <a:endParaRPr lang="en-US" smtClean="0">
              <a:ea typeface="MS PGothic"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a:lstStyle/>
          <a:p>
            <a:pPr eaLnBrk="1" hangingPunct="1">
              <a:spcBef>
                <a:spcPct val="0"/>
              </a:spcBef>
            </a:pPr>
            <a:endParaRPr lang="ar-KW"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mpra.ub.uni-muenchen.de/69631/1/MPRA_paper_69631.pdf" TargetMode="External"/><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salaamgateway.com/en/story/islamic_countries_dependence_on_meat_imports-SALAAM06092015165353/"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Organisation_of_Islamic_Cooperation"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mpra.ub.uni-muenchen.de/69631/1/MPRA_paper_69631.pd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8" Type="http://schemas.openxmlformats.org/officeDocument/2006/relationships/hyperlink" Target="http://azkahalal.files.wordpress.com/2012/06/gimdes-2012_dr-hani-al-mazeedi1.pdf" TargetMode="External"/><Relationship Id="rId3" Type="http://schemas.openxmlformats.org/officeDocument/2006/relationships/hyperlink" Target="https://www.grandviewresearch.com/press-release/global-halal-food-market" TargetMode="External"/><Relationship Id="rId7" Type="http://schemas.openxmlformats.org/officeDocument/2006/relationships/hyperlink" Target="http://azkahalal.files.wordpress.com/2013/02/arabic_version_of_halal_culture_presentation_2013.pdf" TargetMode="External"/><Relationship Id="rId12" Type="http://schemas.openxmlformats.org/officeDocument/2006/relationships/hyperlink" Target="http://azkahalal.files.wordpress.com/2014/05/kisr-halal-2014-mariam-abdulatif.pdf" TargetMode="External"/><Relationship Id="rId2" Type="http://schemas.openxmlformats.org/officeDocument/2006/relationships/hyperlink" Target="https://mpra.ub.uni-muenchen.de/69631/1/MPRA_paper_69631.pdf" TargetMode="External"/><Relationship Id="rId1" Type="http://schemas.openxmlformats.org/officeDocument/2006/relationships/slideLayout" Target="../slideLayouts/slideLayout2.xml"/><Relationship Id="rId6" Type="http://schemas.openxmlformats.org/officeDocument/2006/relationships/hyperlink" Target="http://www.alriyadh.com/960466" TargetMode="External"/><Relationship Id="rId11" Type="http://schemas.openxmlformats.org/officeDocument/2006/relationships/hyperlink" Target="http://www.asidcom.org/IMG/pdf/L26-_Dr-_Irfan_Sungkar.pdf" TargetMode="External"/><Relationship Id="rId5" Type="http://schemas.openxmlformats.org/officeDocument/2006/relationships/hyperlink" Target="http://www.alriyadh.com/962000" TargetMode="External"/><Relationship Id="rId10" Type="http://schemas.openxmlformats.org/officeDocument/2006/relationships/hyperlink" Target="http://www.asidcom.org/IMG/pdf/L1-_Darhim_Dali_Hashsim.pdf" TargetMode="External"/><Relationship Id="rId4" Type="http://schemas.openxmlformats.org/officeDocument/2006/relationships/hyperlink" Target="https://www.salaamgateway.com/en/story/islamic_countries_dependence_on_meat_imports-SALAAM06092015165353/" TargetMode="External"/><Relationship Id="rId9" Type="http://schemas.openxmlformats.org/officeDocument/2006/relationships/hyperlink" Target="http://www.asidcom.org/IMG/pdf/L20-_Hani_M-_Al-Mazeedi_Arabic_English_2.pdf"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2557463"/>
          </a:xfrm>
          <a:prstGeom prst="rect">
            <a:avLst/>
          </a:prstGeom>
        </p:spPr>
        <p:txBody>
          <a:bodyPr>
            <a:spAutoFit/>
          </a:bodyPr>
          <a:lstStyle/>
          <a:p>
            <a:pPr marL="342900" indent="-342900" algn="just">
              <a:lnSpc>
                <a:spcPct val="200000"/>
              </a:lnSpc>
              <a:buFont typeface="Wingdings" pitchFamily="2" charset="2"/>
              <a:buChar char="ü"/>
              <a:defRPr/>
            </a:pPr>
            <a:r>
              <a:rPr lang="en-US" sz="2800" b="1" dirty="0">
                <a:solidFill>
                  <a:srgbClr val="FF0000"/>
                </a:solidFill>
                <a:latin typeface="+mn-lt"/>
              </a:rPr>
              <a:t>Secondly</a:t>
            </a:r>
            <a:r>
              <a:rPr lang="en-US" sz="2800" dirty="0">
                <a:latin typeface="+mn-lt"/>
              </a:rPr>
              <a:t>, the increasing trend of consuming halal food products for ethical</a:t>
            </a:r>
            <a:r>
              <a:rPr lang="en-US" sz="2800" b="1" baseline="30000" dirty="0">
                <a:solidFill>
                  <a:srgbClr val="FF0000"/>
                </a:solidFill>
                <a:latin typeface="+mn-lt"/>
                <a:ea typeface="ＭＳ Ｐゴシック" pitchFamily="34" charset="-128"/>
                <a:cs typeface="Times New Roman" pitchFamily="18" charset="0"/>
              </a:rPr>
              <a:t>1</a:t>
            </a:r>
            <a:r>
              <a:rPr lang="en-US" sz="2800" dirty="0">
                <a:latin typeface="+mn-lt"/>
              </a:rPr>
              <a:t> and safety</a:t>
            </a:r>
            <a:r>
              <a:rPr lang="ar-KW" sz="2800" b="1" baseline="30000" dirty="0">
                <a:solidFill>
                  <a:srgbClr val="FF0000"/>
                </a:solidFill>
                <a:latin typeface="+mn-lt"/>
                <a:ea typeface="ＭＳ Ｐゴシック" pitchFamily="34" charset="-128"/>
                <a:cs typeface="Times New Roman" pitchFamily="18" charset="0"/>
              </a:rPr>
              <a:t>2</a:t>
            </a:r>
            <a:r>
              <a:rPr lang="en-US" sz="2800" dirty="0">
                <a:latin typeface="+mn-lt"/>
              </a:rPr>
              <a:t> reasons by non-Muslim consumers. </a:t>
            </a:r>
          </a:p>
        </p:txBody>
      </p:sp>
      <p:sp>
        <p:nvSpPr>
          <p:cNvPr id="3" name="Rectangle 2"/>
          <p:cNvSpPr/>
          <p:nvPr/>
        </p:nvSpPr>
        <p:spPr>
          <a:xfrm>
            <a:off x="457200" y="2743200"/>
            <a:ext cx="8382000" cy="3694113"/>
          </a:xfrm>
          <a:prstGeom prst="rect">
            <a:avLst/>
          </a:prstGeom>
        </p:spPr>
        <p:txBody>
          <a:bodyPr>
            <a:spAutoFit/>
          </a:bodyPr>
          <a:lstStyle/>
          <a:p>
            <a:pPr marL="342900" indent="-342900" algn="just">
              <a:lnSpc>
                <a:spcPct val="150000"/>
              </a:lnSpc>
              <a:buFont typeface="Arial" pitchFamily="34" charset="0"/>
              <a:buChar char="•"/>
              <a:defRPr/>
            </a:pPr>
            <a:r>
              <a:rPr lang="en-US" sz="2600" dirty="0">
                <a:latin typeface="+mn-lt"/>
              </a:rPr>
              <a:t>In the UK, for example, there are over 2 million Muslims, yet there are 6 million consumers of halal meat!</a:t>
            </a:r>
          </a:p>
          <a:p>
            <a:pPr marL="342900" indent="-342900" algn="just">
              <a:lnSpc>
                <a:spcPct val="150000"/>
              </a:lnSpc>
              <a:buFont typeface="Arial" pitchFamily="34" charset="0"/>
              <a:buChar char="•"/>
              <a:defRPr/>
            </a:pPr>
            <a:r>
              <a:rPr lang="en-US" sz="2600" dirty="0">
                <a:latin typeface="+mn-lt"/>
              </a:rPr>
              <a:t>In the Netherlands, non-Muslim Dutch consumers have shown marked interest in halal food where total demand is estimated to reach about USD3 billion on an annual basis.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82000" cy="1924050"/>
          </a:xfrm>
          <a:prstGeom prst="rect">
            <a:avLst/>
          </a:prstGeom>
        </p:spPr>
        <p:txBody>
          <a:bodyPr>
            <a:spAutoFit/>
          </a:bodyPr>
          <a:lstStyle/>
          <a:p>
            <a:pPr marL="342900" indent="-342900" algn="just">
              <a:lnSpc>
                <a:spcPct val="200000"/>
              </a:lnSpc>
              <a:buFont typeface="Arial" pitchFamily="34" charset="0"/>
              <a:buChar char="•"/>
              <a:defRPr/>
            </a:pPr>
            <a:r>
              <a:rPr lang="en-US" sz="3200" dirty="0">
                <a:latin typeface="+mn-lt"/>
              </a:rPr>
              <a:t>These two factors combined have made halal products mainstream consumer goods. </a:t>
            </a:r>
          </a:p>
        </p:txBody>
      </p:sp>
      <p:sp>
        <p:nvSpPr>
          <p:cNvPr id="3" name="Rectangle 2"/>
          <p:cNvSpPr/>
          <p:nvPr/>
        </p:nvSpPr>
        <p:spPr>
          <a:xfrm>
            <a:off x="457200" y="2819400"/>
            <a:ext cx="8382000" cy="3540125"/>
          </a:xfrm>
          <a:prstGeom prst="rect">
            <a:avLst/>
          </a:prstGeom>
        </p:spPr>
        <p:txBody>
          <a:bodyPr>
            <a:spAutoFit/>
          </a:bodyPr>
          <a:lstStyle/>
          <a:p>
            <a:pPr marL="457200" indent="-457200" algn="just">
              <a:lnSpc>
                <a:spcPct val="200000"/>
              </a:lnSpc>
              <a:buFont typeface="Wingdings" pitchFamily="2" charset="2"/>
              <a:buChar char="ü"/>
              <a:defRPr/>
            </a:pPr>
            <a:r>
              <a:rPr lang="en-US" sz="2800" b="1" dirty="0">
                <a:solidFill>
                  <a:srgbClr val="FF0000"/>
                </a:solidFill>
                <a:latin typeface="+mn-lt"/>
              </a:rPr>
              <a:t>Third</a:t>
            </a:r>
            <a:r>
              <a:rPr lang="en-US" sz="2800" dirty="0">
                <a:latin typeface="+mn-lt"/>
              </a:rPr>
              <a:t>, is the rising halal consumer power as a market force in tandem </a:t>
            </a:r>
            <a:r>
              <a:rPr lang="ar-KW" sz="2800" b="1" dirty="0">
                <a:latin typeface="+mn-lt"/>
              </a:rPr>
              <a:t>بالتزامن مع </a:t>
            </a:r>
            <a:r>
              <a:rPr lang="en-US" sz="2800" b="1" dirty="0">
                <a:latin typeface="+mn-lt"/>
              </a:rPr>
              <a:t> </a:t>
            </a:r>
            <a:r>
              <a:rPr lang="en-US" sz="2800" dirty="0">
                <a:latin typeface="+mn-lt"/>
              </a:rPr>
              <a:t>with the growth of the Muslim population and their rising disposable income.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382000" cy="2557463"/>
          </a:xfrm>
          <a:prstGeom prst="rect">
            <a:avLst/>
          </a:prstGeom>
        </p:spPr>
        <p:txBody>
          <a:bodyPr>
            <a:spAutoFit/>
          </a:bodyPr>
          <a:lstStyle/>
          <a:p>
            <a:pPr marL="457200" indent="-457200" algn="just">
              <a:lnSpc>
                <a:spcPct val="200000"/>
              </a:lnSpc>
              <a:buFont typeface="Wingdings" pitchFamily="2" charset="2"/>
              <a:buChar char="ü"/>
              <a:defRPr/>
            </a:pPr>
            <a:r>
              <a:rPr lang="en-US" sz="2800" b="1" dirty="0">
                <a:solidFill>
                  <a:srgbClr val="FF0000"/>
                </a:solidFill>
                <a:latin typeface="+mn-lt"/>
              </a:rPr>
              <a:t>Finally</a:t>
            </a:r>
            <a:r>
              <a:rPr lang="en-US" sz="2800" dirty="0">
                <a:latin typeface="+mn-lt"/>
              </a:rPr>
              <a:t>, there is greater awareness among Muslims on the need and necessity to consume only halal food. </a:t>
            </a:r>
          </a:p>
        </p:txBody>
      </p:sp>
      <p:sp>
        <p:nvSpPr>
          <p:cNvPr id="3" name="Rectangle 2"/>
          <p:cNvSpPr/>
          <p:nvPr/>
        </p:nvSpPr>
        <p:spPr>
          <a:xfrm>
            <a:off x="357158" y="2805090"/>
            <a:ext cx="8382000" cy="3419475"/>
          </a:xfrm>
          <a:prstGeom prst="rect">
            <a:avLst/>
          </a:prstGeom>
        </p:spPr>
        <p:txBody>
          <a:bodyPr>
            <a:spAutoFit/>
          </a:bodyPr>
          <a:lstStyle/>
          <a:p>
            <a:pPr marL="457200" indent="-457200" algn="just">
              <a:lnSpc>
                <a:spcPct val="200000"/>
              </a:lnSpc>
              <a:buFont typeface="Arial" pitchFamily="34" charset="0"/>
              <a:buChar char="•"/>
              <a:defRPr/>
            </a:pPr>
            <a:r>
              <a:rPr lang="en-US" sz="2800" dirty="0">
                <a:latin typeface="+mn-lt"/>
              </a:rPr>
              <a:t>A good example of such increasing consumer awareness is the rapid rise in annual sales of halal food throughout Russia with a growing demand for halal products between 30% and 40% annually.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14290"/>
            <a:ext cx="8382000" cy="2557463"/>
          </a:xfrm>
          <a:prstGeom prst="rect">
            <a:avLst/>
          </a:prstGeom>
        </p:spPr>
        <p:txBody>
          <a:bodyPr>
            <a:spAutoFit/>
          </a:bodyPr>
          <a:lstStyle/>
          <a:p>
            <a:pPr marL="457200" indent="-457200" algn="just">
              <a:lnSpc>
                <a:spcPct val="200000"/>
              </a:lnSpc>
              <a:buFont typeface="Arial" pitchFamily="34" charset="0"/>
              <a:buChar char="•"/>
              <a:defRPr/>
            </a:pPr>
            <a:r>
              <a:rPr lang="en-US" sz="2800" dirty="0">
                <a:latin typeface="+mn-lt"/>
              </a:rPr>
              <a:t>Until a decade ago, halal food products were offered in traditional corner shops and neighborhood butchers. </a:t>
            </a:r>
          </a:p>
        </p:txBody>
      </p:sp>
      <p:sp>
        <p:nvSpPr>
          <p:cNvPr id="3" name="Rectangle 2"/>
          <p:cNvSpPr/>
          <p:nvPr/>
        </p:nvSpPr>
        <p:spPr>
          <a:xfrm>
            <a:off x="381000" y="3033690"/>
            <a:ext cx="8382000" cy="3181350"/>
          </a:xfrm>
          <a:prstGeom prst="rect">
            <a:avLst/>
          </a:prstGeom>
        </p:spPr>
        <p:txBody>
          <a:bodyPr>
            <a:spAutoFit/>
          </a:bodyPr>
          <a:lstStyle/>
          <a:p>
            <a:pPr marL="457200" indent="-457200" algn="just">
              <a:lnSpc>
                <a:spcPct val="200000"/>
              </a:lnSpc>
              <a:buFont typeface="Arial" pitchFamily="34" charset="0"/>
              <a:buChar char="•"/>
              <a:defRPr/>
            </a:pPr>
            <a:r>
              <a:rPr lang="en-US" sz="2600" dirty="0">
                <a:latin typeface="+mn-lt"/>
              </a:rPr>
              <a:t>The halal market has witnessed a universal shift in the demand and supply chains of halal food products. They are increasingly made available in Western-style grocery stores including supermarkets and hypermarket chains.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96850"/>
            <a:ext cx="8001000" cy="3419475"/>
          </a:xfrm>
          <a:prstGeom prst="rect">
            <a:avLst/>
          </a:prstGeom>
        </p:spPr>
        <p:txBody>
          <a:bodyPr>
            <a:spAutoFit/>
          </a:bodyPr>
          <a:lstStyle/>
          <a:p>
            <a:pPr marL="285750" indent="-285750" algn="just">
              <a:lnSpc>
                <a:spcPct val="200000"/>
              </a:lnSpc>
              <a:buFont typeface="Courier New" pitchFamily="49" charset="0"/>
              <a:buChar char="o"/>
              <a:defRPr/>
            </a:pPr>
            <a:r>
              <a:rPr lang="en-US" sz="2800" dirty="0">
                <a:latin typeface="+mn-lt"/>
              </a:rPr>
              <a:t>In many western countries, supermarkets and food producers are starting to reach out to Muslim consumers by offering a wider selection of halal food products. </a:t>
            </a:r>
          </a:p>
        </p:txBody>
      </p:sp>
      <p:pic>
        <p:nvPicPr>
          <p:cNvPr id="16387" name="Picture 4" descr="Halal on Time Magazine Cover"/>
          <p:cNvPicPr>
            <a:picLocks noChangeAspect="1" noChangeArrowheads="1"/>
          </p:cNvPicPr>
          <p:nvPr/>
        </p:nvPicPr>
        <p:blipFill>
          <a:blip r:embed="rId2"/>
          <a:srcRect/>
          <a:stretch>
            <a:fillRect/>
          </a:stretch>
        </p:blipFill>
        <p:spPr bwMode="auto">
          <a:xfrm>
            <a:off x="3886200" y="3622675"/>
            <a:ext cx="2286000" cy="2473325"/>
          </a:xfrm>
          <a:prstGeom prst="rect">
            <a:avLst/>
          </a:prstGeom>
          <a:noFill/>
          <a:ln w="9525">
            <a:noFill/>
            <a:miter lim="800000"/>
            <a:headEnd/>
            <a:tailEnd/>
          </a:ln>
        </p:spPr>
      </p:pic>
      <p:sp>
        <p:nvSpPr>
          <p:cNvPr id="4" name="Rectangle 3"/>
          <p:cNvSpPr/>
          <p:nvPr/>
        </p:nvSpPr>
        <p:spPr>
          <a:xfrm>
            <a:off x="-32" y="650083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50083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50083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50083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01000" cy="4279900"/>
          </a:xfrm>
          <a:prstGeom prst="rect">
            <a:avLst/>
          </a:prstGeom>
        </p:spPr>
        <p:txBody>
          <a:bodyPr>
            <a:spAutoFit/>
          </a:bodyPr>
          <a:lstStyle/>
          <a:p>
            <a:pPr marL="285750" indent="-285750" algn="just">
              <a:lnSpc>
                <a:spcPct val="200000"/>
              </a:lnSpc>
              <a:buFont typeface="Courier New" pitchFamily="49" charset="0"/>
              <a:buChar char="o"/>
              <a:defRPr/>
            </a:pPr>
            <a:r>
              <a:rPr lang="en-US" sz="2800" dirty="0">
                <a:latin typeface="+mn-lt"/>
              </a:rPr>
              <a:t>Halal food is becoming an increasing part of the Western diet and has become a multi-billion dollar global industry involving multinationals like Tesco, Unilever and Nestlé who have aggressively expanded their halal-certified product lines.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01000" cy="3419475"/>
          </a:xfrm>
          <a:prstGeom prst="rect">
            <a:avLst/>
          </a:prstGeom>
        </p:spPr>
        <p:txBody>
          <a:bodyPr>
            <a:spAutoFit/>
          </a:bodyPr>
          <a:lstStyle/>
          <a:p>
            <a:pPr marL="285750" indent="-285750" algn="just">
              <a:lnSpc>
                <a:spcPct val="200000"/>
              </a:lnSpc>
              <a:buFont typeface="Courier New" pitchFamily="49" charset="0"/>
              <a:buChar char="o"/>
              <a:defRPr/>
            </a:pPr>
            <a:r>
              <a:rPr lang="en-US" sz="2800" dirty="0">
                <a:latin typeface="+mn-lt"/>
              </a:rPr>
              <a:t>To date, Nestle is the biggest food manufacturer in the halal sector with annual sales of more than USD5 billion. Halal food accounts for about 35% of Nestlé’s global sales.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458200" cy="3419475"/>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rPr>
              <a:t>The Halal industry continues to evolve, driven by young Muslims asserting their values, and requiring companies to provide products and services that meet their faith-based needs.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190500"/>
            <a:ext cx="8915400" cy="4279900"/>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Theoretically, halal is possible to be the benchmark for quality with specifically refers to whatever is permitted by Islamic Shariah and applies to every activity carried out by mankind, and this makes it sound as the </a:t>
            </a:r>
            <a:r>
              <a:rPr lang="en-US" sz="2800" b="1" dirty="0">
                <a:solidFill>
                  <a:srgbClr val="00B050"/>
                </a:solidFill>
                <a:latin typeface="+mn-lt"/>
              </a:rPr>
              <a:t>new green</a:t>
            </a:r>
            <a:r>
              <a:rPr lang="en-US" sz="2800" dirty="0">
                <a:latin typeface="+mn-lt"/>
              </a:rPr>
              <a:t>.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2400" y="985838"/>
            <a:ext cx="85344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457200" indent="-457200" algn="just" eaLnBrk="1" hangingPunct="1">
              <a:lnSpc>
                <a:spcPct val="200000"/>
              </a:lnSpc>
              <a:buClr>
                <a:schemeClr val="tx1"/>
              </a:buClr>
              <a:buFont typeface="Courier New" pitchFamily="49" charset="0"/>
              <a:buChar char="o"/>
              <a:defRPr/>
            </a:pPr>
            <a:r>
              <a:rPr lang="en-US" sz="2800" dirty="0" smtClean="0">
                <a:latin typeface="+mn-lt"/>
                <a:cs typeface="Times New Roman" pitchFamily="18" charset="0"/>
              </a:rPr>
              <a:t>The Halal market is part of the Halal industry that deals with a wide spectrum of Halal oriented activities in products</a:t>
            </a:r>
            <a:r>
              <a:rPr lang="en-US" sz="2800" baseline="30000" dirty="0">
                <a:solidFill>
                  <a:srgbClr val="FF0000"/>
                </a:solidFill>
                <a:latin typeface="+mn-lt"/>
                <a:cs typeface="Times New Roman" pitchFamily="18" charset="0"/>
              </a:rPr>
              <a:t>1</a:t>
            </a:r>
            <a:r>
              <a:rPr lang="en-US" sz="2800" dirty="0" smtClean="0">
                <a:latin typeface="+mn-lt"/>
                <a:cs typeface="Times New Roman" pitchFamily="18" charset="0"/>
              </a:rPr>
              <a:t> </a:t>
            </a:r>
            <a:r>
              <a:rPr lang="en-US" sz="2800" dirty="0">
                <a:latin typeface="+mn-lt"/>
                <a:cs typeface="Times New Roman" pitchFamily="18" charset="0"/>
              </a:rPr>
              <a:t>and </a:t>
            </a:r>
            <a:r>
              <a:rPr lang="en-US" sz="2800" dirty="0" smtClean="0">
                <a:latin typeface="+mn-lt"/>
                <a:cs typeface="Times New Roman" pitchFamily="18" charset="0"/>
              </a:rPr>
              <a:t>services</a:t>
            </a:r>
            <a:r>
              <a:rPr lang="en-US" sz="2800" baseline="30000" dirty="0" smtClean="0">
                <a:solidFill>
                  <a:srgbClr val="FF0000"/>
                </a:solidFill>
                <a:latin typeface="+mn-lt"/>
                <a:cs typeface="Times New Roman" pitchFamily="18" charset="0"/>
              </a:rPr>
              <a:t>2</a:t>
            </a:r>
            <a:r>
              <a:rPr lang="en-US" sz="2800" dirty="0" smtClean="0">
                <a:latin typeface="+mn-lt"/>
                <a:cs typeface="Times New Roman" pitchFamily="18" charset="0"/>
              </a:rPr>
              <a:t> covering all types of food</a:t>
            </a:r>
            <a:r>
              <a:rPr lang="en-US" sz="2800" baseline="30000" dirty="0" smtClean="0">
                <a:solidFill>
                  <a:srgbClr val="FF0000"/>
                </a:solidFill>
                <a:latin typeface="+mn-lt"/>
                <a:cs typeface="Times New Roman" pitchFamily="18" charset="0"/>
              </a:rPr>
              <a:t>1</a:t>
            </a:r>
            <a:r>
              <a:rPr lang="en-US" sz="2800" dirty="0" smtClean="0">
                <a:latin typeface="+mn-lt"/>
                <a:cs typeface="Times New Roman" pitchFamily="18" charset="0"/>
              </a:rPr>
              <a:t> and non-food products</a:t>
            </a:r>
            <a:r>
              <a:rPr lang="en-US" sz="2800" baseline="30000" dirty="0">
                <a:solidFill>
                  <a:srgbClr val="FF0000"/>
                </a:solidFill>
                <a:latin typeface="+mn-lt"/>
                <a:cs typeface="Times New Roman" pitchFamily="18" charset="0"/>
              </a:rPr>
              <a:t>2</a:t>
            </a:r>
            <a:r>
              <a:rPr lang="en-US" sz="2800" dirty="0" smtClean="0">
                <a:latin typeface="+mn-lt"/>
                <a:cs typeface="Times New Roman" pitchFamily="18" charset="0"/>
              </a:rPr>
              <a:t>.</a:t>
            </a:r>
            <a:endParaRPr lang="ar-KW" sz="2800" dirty="0" smtClean="0">
              <a:latin typeface="+mn-lt"/>
              <a:cs typeface="Times New Roman" pitchFamily="18" charset="0"/>
            </a:endParaRPr>
          </a:p>
        </p:txBody>
      </p:sp>
      <p:sp>
        <p:nvSpPr>
          <p:cNvPr id="4" name="Rectangle 3"/>
          <p:cNvSpPr>
            <a:spLocks noChangeArrowheads="1"/>
          </p:cNvSpPr>
          <p:nvPr/>
        </p:nvSpPr>
        <p:spPr bwMode="auto">
          <a:xfrm>
            <a:off x="0" y="0"/>
            <a:ext cx="9144000" cy="738188"/>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50000"/>
              </a:lnSpc>
              <a:spcBef>
                <a:spcPts val="600"/>
              </a:spcBef>
              <a:defRPr/>
            </a:pPr>
            <a:r>
              <a:rPr lang="en-US" sz="2800" b="1" dirty="0">
                <a:solidFill>
                  <a:schemeClr val="bg1"/>
                </a:solidFill>
                <a:latin typeface="+mn-lt"/>
                <a:cs typeface="Times New Roman" pitchFamily="18" charset="0"/>
              </a:rPr>
              <a:t>What does the Halal market cover?</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2"/>
            <a:ext cx="7772400" cy="3204000"/>
          </a:xfrm>
        </p:spPr>
        <p:txBody>
          <a:bodyPr>
            <a:normAutofit fontScale="90000"/>
          </a:bodyPr>
          <a:lstStyle/>
          <a:p>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solidFill>
                  <a:schemeClr val="tx1">
                    <a:lumMod val="65000"/>
                    <a:lumOff val="35000"/>
                  </a:schemeClr>
                </a:solidFill>
                <a:latin typeface="Century Gothic" pitchFamily="34" charset="0"/>
              </a:rPr>
              <a:t/>
            </a:r>
            <a:br>
              <a:rPr lang="en-US" dirty="0" smtClean="0">
                <a:solidFill>
                  <a:schemeClr val="tx1">
                    <a:lumMod val="65000"/>
                    <a:lumOff val="35000"/>
                  </a:schemeClr>
                </a:solidFill>
                <a:latin typeface="Century Gothic" pitchFamily="34" charset="0"/>
              </a:rPr>
            </a:br>
            <a:r>
              <a:rPr lang="en-US" dirty="0" smtClean="0">
                <a:latin typeface="Century Gothic" pitchFamily="34" charset="0"/>
                <a:cs typeface="Times New Roman" pitchFamily="18" charset="0"/>
              </a:rPr>
              <a:t>Potential opportunities in the Halal market</a:t>
            </a:r>
            <a:br>
              <a:rPr lang="en-US" dirty="0" smtClean="0">
                <a:latin typeface="Century Gothic" pitchFamily="34" charset="0"/>
                <a:cs typeface="Times New Roman" pitchFamily="18" charset="0"/>
              </a:rPr>
            </a:br>
            <a:r>
              <a:rPr lang="en-US" dirty="0" smtClean="0">
                <a:latin typeface="Century Gothic" pitchFamily="34" charset="0"/>
                <a:cs typeface="Times New Roman" pitchFamily="18" charset="0"/>
              </a:rPr>
              <a:t/>
            </a:r>
            <a:br>
              <a:rPr lang="en-US" dirty="0" smtClean="0">
                <a:latin typeface="Century Gothic" pitchFamily="34" charset="0"/>
                <a:cs typeface="Times New Roman" pitchFamily="18" charset="0"/>
              </a:rPr>
            </a:br>
            <a:r>
              <a:rPr lang="en-US" sz="2700" dirty="0" smtClean="0">
                <a:latin typeface="Century Gothic" pitchFamily="34" charset="0"/>
                <a:cs typeface="Times New Roman" pitchFamily="18" charset="0"/>
              </a:rPr>
              <a:t>By: Dr. Hani M. Al-Mazeedi</a:t>
            </a: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6200" y="5357826"/>
            <a:ext cx="8991600" cy="877887"/>
          </a:xfrm>
          <a:prstGeom prst="rect">
            <a:avLst/>
          </a:prstGeom>
        </p:spPr>
        <p:txBody>
          <a:bodyPr>
            <a:spAutoFit/>
          </a:bodyPr>
          <a:lstStyle/>
          <a:p>
            <a:pPr algn="just">
              <a:tabLst>
                <a:tab pos="2520950" algn="l"/>
              </a:tabLst>
              <a:defRPr/>
            </a:pPr>
            <a:r>
              <a:rPr lang="en-US" sz="1700" dirty="0">
                <a:latin typeface="+mn-lt"/>
              </a:rPr>
              <a:t>Note: An ample part of this presentation was extracted from: Potential &amp; Opportunities in Halal Industry - An Overview by </a:t>
            </a:r>
            <a:r>
              <a:rPr lang="en-US" sz="1700" dirty="0" err="1">
                <a:latin typeface="+mn-lt"/>
              </a:rPr>
              <a:t>Asad</a:t>
            </a:r>
            <a:r>
              <a:rPr lang="en-US" sz="1700" dirty="0">
                <a:latin typeface="+mn-lt"/>
              </a:rPr>
              <a:t> </a:t>
            </a:r>
            <a:r>
              <a:rPr lang="en-US" sz="1700" dirty="0" err="1">
                <a:latin typeface="+mn-lt"/>
              </a:rPr>
              <a:t>Sajjad</a:t>
            </a:r>
            <a:r>
              <a:rPr lang="en-US" sz="1700" dirty="0">
                <a:latin typeface="+mn-lt"/>
              </a:rPr>
              <a:t>, CEO of Gulf Halal Center </a:t>
            </a:r>
            <a:r>
              <a:rPr lang="en-US" sz="1700" i="1" dirty="0">
                <a:latin typeface="+mn-lt"/>
              </a:rPr>
              <a:t>Prepared for</a:t>
            </a:r>
            <a:r>
              <a:rPr lang="en-US" sz="1700" dirty="0">
                <a:latin typeface="+mn-lt"/>
              </a:rPr>
              <a:t> World Halal Assembly OMAN, 2017, Organized by Al-</a:t>
            </a:r>
            <a:r>
              <a:rPr lang="en-US" sz="1700" dirty="0" err="1">
                <a:latin typeface="+mn-lt"/>
              </a:rPr>
              <a:t>Nimr</a:t>
            </a:r>
            <a:r>
              <a:rPr lang="en-US" sz="1700" dirty="0">
                <a:latin typeface="+mn-lt"/>
              </a:rPr>
              <a:t> Expo &amp; HDCMICE middle east, May 16</a:t>
            </a:r>
            <a:r>
              <a:rPr lang="en-US" sz="1700" baseline="30000" dirty="0">
                <a:latin typeface="+mn-lt"/>
              </a:rPr>
              <a:t>th</a:t>
            </a:r>
            <a:r>
              <a:rPr lang="en-US" sz="1700" dirty="0">
                <a:latin typeface="+mn-lt"/>
              </a:rPr>
              <a:t> - 17,  2017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95300" y="274638"/>
            <a:ext cx="8343900" cy="5715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400" b="1" dirty="0" smtClean="0">
                <a:solidFill>
                  <a:srgbClr val="FF0000"/>
                </a:solidFill>
                <a:latin typeface="+mn-lt"/>
                <a:ea typeface="Verdana" pitchFamily="34" charset="0"/>
                <a:cs typeface="Verdana" pitchFamily="34" charset="0"/>
              </a:rPr>
              <a:t>Examples of Food products (Edibles)</a:t>
            </a:r>
          </a:p>
        </p:txBody>
      </p:sp>
      <p:sp>
        <p:nvSpPr>
          <p:cNvPr id="3" name="Rectangle 3"/>
          <p:cNvSpPr txBox="1">
            <a:spLocks noChangeArrowheads="1"/>
          </p:cNvSpPr>
          <p:nvPr/>
        </p:nvSpPr>
        <p:spPr bwMode="auto">
          <a:xfrm>
            <a:off x="152400" y="914400"/>
            <a:ext cx="8305800" cy="5765800"/>
          </a:xfrm>
          <a:prstGeom prst="rect">
            <a:avLst/>
          </a:prstGeom>
          <a:noFill/>
          <a:ln w="9525">
            <a:noFill/>
            <a:miter lim="800000"/>
            <a:headEnd/>
            <a:tailEnd/>
          </a:ln>
        </p:spPr>
        <p:txBody>
          <a:bodyPr/>
          <a:lstStyle/>
          <a:p>
            <a:pPr marL="449263" indent="-342900" eaLnBrk="0" hangingPunct="0">
              <a:lnSpc>
                <a:spcPct val="200000"/>
              </a:lnSpc>
              <a:spcBef>
                <a:spcPts val="1175"/>
              </a:spcBef>
              <a:buFont typeface="Arial" charset="0"/>
              <a:buChar char="•"/>
            </a:pPr>
            <a:r>
              <a:rPr lang="en-US" sz="2800">
                <a:latin typeface="Calibri" pitchFamily="34" charset="0"/>
              </a:rPr>
              <a:t>Food Ingredients &amp; Raw materials </a:t>
            </a:r>
          </a:p>
          <a:p>
            <a:pPr marL="449263" indent="-342900" eaLnBrk="0" hangingPunct="0">
              <a:lnSpc>
                <a:spcPct val="200000"/>
              </a:lnSpc>
              <a:spcBef>
                <a:spcPts val="1175"/>
              </a:spcBef>
              <a:buFont typeface="Arial" charset="0"/>
              <a:buChar char="•"/>
            </a:pPr>
            <a:r>
              <a:rPr lang="en-US" sz="2800">
                <a:latin typeface="Calibri" pitchFamily="34" charset="0"/>
              </a:rPr>
              <a:t>All type of Packaged Food &amp; Beverages</a:t>
            </a:r>
          </a:p>
          <a:p>
            <a:pPr marL="449263" indent="-342900" eaLnBrk="0" hangingPunct="0">
              <a:lnSpc>
                <a:spcPct val="200000"/>
              </a:lnSpc>
              <a:spcBef>
                <a:spcPts val="1175"/>
              </a:spcBef>
              <a:buFont typeface="Arial" charset="0"/>
              <a:buChar char="•"/>
            </a:pPr>
            <a:r>
              <a:rPr lang="en-US" sz="2800">
                <a:latin typeface="Calibri" pitchFamily="34" charset="0"/>
              </a:rPr>
              <a:t>Agriculture products and Seafood</a:t>
            </a:r>
          </a:p>
          <a:p>
            <a:pPr marL="449263" indent="-342900" eaLnBrk="0" hangingPunct="0">
              <a:lnSpc>
                <a:spcPct val="200000"/>
              </a:lnSpc>
              <a:spcBef>
                <a:spcPts val="1175"/>
              </a:spcBef>
              <a:buFont typeface="Arial" charset="0"/>
              <a:buChar char="•"/>
            </a:pPr>
            <a:r>
              <a:rPr lang="en-US" sz="2800">
                <a:latin typeface="Calibri" pitchFamily="34" charset="0"/>
              </a:rPr>
              <a:t>Special Food, Herbal food, Baby Food, Health Food</a:t>
            </a:r>
          </a:p>
          <a:p>
            <a:pPr marL="449263" indent="-342900" eaLnBrk="0" hangingPunct="0">
              <a:lnSpc>
                <a:spcPct val="200000"/>
              </a:lnSpc>
              <a:spcBef>
                <a:spcPts val="1175"/>
              </a:spcBef>
              <a:buFont typeface="Arial" charset="0"/>
              <a:buChar char="•"/>
            </a:pPr>
            <a:r>
              <a:rPr lang="en-US" sz="2800">
                <a:latin typeface="Calibri" pitchFamily="34" charset="0"/>
              </a:rPr>
              <a:t>Flavors and Fragrances</a:t>
            </a:r>
          </a:p>
          <a:p>
            <a:pPr marL="449263" indent="-342900" eaLnBrk="0" hangingPunct="0">
              <a:lnSpc>
                <a:spcPct val="200000"/>
              </a:lnSpc>
              <a:spcBef>
                <a:spcPts val="1175"/>
              </a:spcBef>
              <a:buFont typeface="Arial" charset="0"/>
              <a:buChar char="•"/>
            </a:pPr>
            <a:r>
              <a:rPr lang="en-US" sz="2800">
                <a:latin typeface="Calibri" pitchFamily="34" charset="0"/>
              </a:rPr>
              <a:t>Meat &amp; Poultry Abattoirs / slaughter houses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95300" y="274638"/>
            <a:ext cx="8343900" cy="5715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400" b="1" dirty="0">
                <a:solidFill>
                  <a:srgbClr val="FF0000"/>
                </a:solidFill>
                <a:ea typeface="Verdana" pitchFamily="34" charset="0"/>
                <a:cs typeface="Verdana" pitchFamily="34" charset="0"/>
              </a:rPr>
              <a:t>Examples of </a:t>
            </a:r>
            <a:r>
              <a:rPr lang="en-US" sz="3400" b="1" dirty="0" smtClean="0">
                <a:solidFill>
                  <a:srgbClr val="FF0000"/>
                </a:solidFill>
                <a:latin typeface="+mn-lt"/>
                <a:ea typeface="Verdana" pitchFamily="34" charset="0"/>
                <a:cs typeface="Verdana" pitchFamily="34" charset="0"/>
              </a:rPr>
              <a:t>Non-Food products</a:t>
            </a:r>
          </a:p>
        </p:txBody>
      </p:sp>
      <p:sp>
        <p:nvSpPr>
          <p:cNvPr id="3" name="Rectangle 3"/>
          <p:cNvSpPr txBox="1">
            <a:spLocks noChangeArrowheads="1"/>
          </p:cNvSpPr>
          <p:nvPr/>
        </p:nvSpPr>
        <p:spPr bwMode="auto">
          <a:xfrm>
            <a:off x="152400" y="1092200"/>
            <a:ext cx="8305800" cy="5003800"/>
          </a:xfrm>
          <a:prstGeom prst="rect">
            <a:avLst/>
          </a:prstGeom>
          <a:noFill/>
          <a:ln w="9525">
            <a:noFill/>
            <a:miter lim="800000"/>
            <a:headEnd/>
            <a:tailEnd/>
          </a:ln>
        </p:spPr>
        <p:txBody>
          <a:bodyPr/>
          <a:lstStyle/>
          <a:p>
            <a:pPr marL="449263" indent="-342900" eaLnBrk="0" hangingPunct="0">
              <a:lnSpc>
                <a:spcPct val="200000"/>
              </a:lnSpc>
              <a:spcBef>
                <a:spcPts val="1175"/>
              </a:spcBef>
              <a:buFont typeface="Arial" charset="0"/>
              <a:buChar char="•"/>
            </a:pPr>
            <a:r>
              <a:rPr lang="en-US" sz="2800">
                <a:latin typeface="Calibri" pitchFamily="34" charset="0"/>
              </a:rPr>
              <a:t>Pharmaceuticals, Cosmetics, and Personal Care</a:t>
            </a:r>
          </a:p>
          <a:p>
            <a:pPr marL="449263" indent="-342900" eaLnBrk="0" hangingPunct="0">
              <a:lnSpc>
                <a:spcPct val="200000"/>
              </a:lnSpc>
              <a:spcBef>
                <a:spcPts val="1175"/>
              </a:spcBef>
              <a:buFont typeface="Arial" charset="0"/>
              <a:buChar char="•"/>
            </a:pPr>
            <a:r>
              <a:rPr lang="en-US" sz="2800">
                <a:latin typeface="Calibri" pitchFamily="34" charset="0"/>
              </a:rPr>
              <a:t>Body care, Toiletries, Perfumes.</a:t>
            </a:r>
          </a:p>
          <a:p>
            <a:pPr marL="449263" indent="-342900" eaLnBrk="0" hangingPunct="0">
              <a:lnSpc>
                <a:spcPct val="200000"/>
              </a:lnSpc>
              <a:spcBef>
                <a:spcPts val="1175"/>
              </a:spcBef>
              <a:buFont typeface="Arial" charset="0"/>
              <a:buChar char="•"/>
            </a:pPr>
            <a:r>
              <a:rPr lang="en-US" sz="2800">
                <a:latin typeface="Calibri" pitchFamily="34" charset="0"/>
              </a:rPr>
              <a:t>Animal &amp; Poultry Feed </a:t>
            </a:r>
          </a:p>
          <a:p>
            <a:pPr marL="449263" indent="-342900" eaLnBrk="0" hangingPunct="0">
              <a:lnSpc>
                <a:spcPct val="200000"/>
              </a:lnSpc>
              <a:spcBef>
                <a:spcPts val="1175"/>
              </a:spcBef>
              <a:buFont typeface="Arial" charset="0"/>
              <a:buChar char="•"/>
            </a:pPr>
            <a:r>
              <a:rPr lang="en-US" sz="2800">
                <a:latin typeface="Calibri" pitchFamily="34" charset="0"/>
              </a:rPr>
              <a:t>Leather products, Apparel &amp; accessories</a:t>
            </a:r>
          </a:p>
          <a:p>
            <a:pPr marL="449263" indent="-342900" eaLnBrk="0" hangingPunct="0">
              <a:lnSpc>
                <a:spcPct val="200000"/>
              </a:lnSpc>
              <a:spcBef>
                <a:spcPts val="1175"/>
              </a:spcBef>
              <a:buFont typeface="Arial" charset="0"/>
              <a:buChar char="•"/>
            </a:pPr>
            <a:r>
              <a:rPr lang="en-US" sz="2800">
                <a:latin typeface="Calibri" pitchFamily="34" charset="0"/>
              </a:rPr>
              <a:t>Packaging &amp; Processing material &amp; equipment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95300" y="274638"/>
            <a:ext cx="8343900" cy="5715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400" b="1" dirty="0">
                <a:solidFill>
                  <a:srgbClr val="FF0000"/>
                </a:solidFill>
                <a:ea typeface="Verdana" pitchFamily="34" charset="0"/>
                <a:cs typeface="Verdana" pitchFamily="34" charset="0"/>
              </a:rPr>
              <a:t>Examples of </a:t>
            </a:r>
            <a:r>
              <a:rPr lang="en-US" sz="3400" b="1" dirty="0" smtClean="0">
                <a:solidFill>
                  <a:srgbClr val="FF0000"/>
                </a:solidFill>
                <a:latin typeface="+mn-lt"/>
                <a:ea typeface="Verdana" pitchFamily="34" charset="0"/>
                <a:cs typeface="Verdana" pitchFamily="34" charset="0"/>
              </a:rPr>
              <a:t>services</a:t>
            </a:r>
          </a:p>
        </p:txBody>
      </p:sp>
      <p:sp>
        <p:nvSpPr>
          <p:cNvPr id="5" name="Rectangle 3"/>
          <p:cNvSpPr txBox="1">
            <a:spLocks noChangeArrowheads="1"/>
          </p:cNvSpPr>
          <p:nvPr/>
        </p:nvSpPr>
        <p:spPr bwMode="auto">
          <a:xfrm>
            <a:off x="152400" y="838200"/>
            <a:ext cx="8305800" cy="5918200"/>
          </a:xfrm>
          <a:prstGeom prst="rect">
            <a:avLst/>
          </a:prstGeom>
          <a:noFill/>
          <a:ln w="9525">
            <a:noFill/>
            <a:miter lim="800000"/>
            <a:headEnd/>
            <a:tailEnd/>
          </a:ln>
        </p:spPr>
        <p:txBody>
          <a:bodyPr/>
          <a:lstStyle/>
          <a:p>
            <a:pPr marL="449263" indent="-342900" eaLnBrk="0" hangingPunct="0">
              <a:lnSpc>
                <a:spcPct val="150000"/>
              </a:lnSpc>
              <a:spcBef>
                <a:spcPts val="600"/>
              </a:spcBef>
              <a:buFont typeface="Arial" charset="0"/>
              <a:buChar char="•"/>
            </a:pPr>
            <a:r>
              <a:rPr lang="en-US" sz="2800">
                <a:latin typeface="Calibri" pitchFamily="34" charset="0"/>
              </a:rPr>
              <a:t>Food Service (restaurants, café, fast food, &amp; catering)</a:t>
            </a:r>
          </a:p>
          <a:p>
            <a:pPr marL="449263" indent="-342900" eaLnBrk="0" hangingPunct="0">
              <a:lnSpc>
                <a:spcPct val="150000"/>
              </a:lnSpc>
              <a:spcBef>
                <a:spcPts val="600"/>
              </a:spcBef>
              <a:buFont typeface="Arial" charset="0"/>
              <a:buChar char="•"/>
            </a:pPr>
            <a:r>
              <a:rPr lang="en-US" sz="2800">
                <a:latin typeface="Calibri" pitchFamily="34" charset="0"/>
              </a:rPr>
              <a:t>Halal Certification, Auditing and Consultancies</a:t>
            </a:r>
          </a:p>
          <a:p>
            <a:pPr marL="449263" indent="-342900" eaLnBrk="0" hangingPunct="0">
              <a:lnSpc>
                <a:spcPct val="150000"/>
              </a:lnSpc>
              <a:spcBef>
                <a:spcPts val="600"/>
              </a:spcBef>
              <a:buFont typeface="Arial" charset="0"/>
              <a:buChar char="•"/>
            </a:pPr>
            <a:r>
              <a:rPr lang="en-US" sz="2800">
                <a:latin typeface="Calibri" pitchFamily="34" charset="0"/>
              </a:rPr>
              <a:t>Halal Training, Workshops, and Conferences</a:t>
            </a:r>
          </a:p>
          <a:p>
            <a:pPr marL="449263" indent="-342900" eaLnBrk="0" hangingPunct="0">
              <a:lnSpc>
                <a:spcPct val="150000"/>
              </a:lnSpc>
              <a:spcBef>
                <a:spcPts val="600"/>
              </a:spcBef>
              <a:buFont typeface="Arial" charset="0"/>
              <a:buChar char="•"/>
            </a:pPr>
            <a:r>
              <a:rPr lang="en-US" sz="2800">
                <a:latin typeface="Calibri" pitchFamily="34" charset="0"/>
              </a:rPr>
              <a:t>Hospitality, Tourism, Hotels, Media, and Fashion </a:t>
            </a:r>
          </a:p>
          <a:p>
            <a:pPr marL="449263" indent="-342900" eaLnBrk="0" hangingPunct="0">
              <a:lnSpc>
                <a:spcPct val="150000"/>
              </a:lnSpc>
              <a:spcBef>
                <a:spcPts val="600"/>
              </a:spcBef>
              <a:buFont typeface="Arial" charset="0"/>
              <a:buChar char="•"/>
            </a:pPr>
            <a:r>
              <a:rPr lang="en-US" sz="2800">
                <a:latin typeface="Calibri" pitchFamily="34" charset="0"/>
              </a:rPr>
              <a:t>Medical Tourism, Health Care, Hospitals &amp; Clinics</a:t>
            </a:r>
          </a:p>
          <a:p>
            <a:pPr marL="449263" indent="-342900" eaLnBrk="0" hangingPunct="0">
              <a:lnSpc>
                <a:spcPct val="150000"/>
              </a:lnSpc>
              <a:spcBef>
                <a:spcPts val="600"/>
              </a:spcBef>
              <a:buFont typeface="Arial" charset="0"/>
              <a:buChar char="•"/>
            </a:pPr>
            <a:r>
              <a:rPr lang="en-US" sz="2800">
                <a:latin typeface="Calibri" pitchFamily="34" charset="0"/>
              </a:rPr>
              <a:t>Banking &amp; Finance  &amp; Takawful.</a:t>
            </a:r>
          </a:p>
          <a:p>
            <a:pPr marL="449263" indent="-342900" eaLnBrk="0" hangingPunct="0">
              <a:lnSpc>
                <a:spcPct val="150000"/>
              </a:lnSpc>
              <a:spcBef>
                <a:spcPts val="600"/>
              </a:spcBef>
              <a:buFont typeface="Arial" charset="0"/>
              <a:buChar char="•"/>
            </a:pPr>
            <a:r>
              <a:rPr lang="en-US" sz="2800">
                <a:latin typeface="Calibri" pitchFamily="34" charset="0"/>
              </a:rPr>
              <a:t>Logistics services  (Transport, Storage)</a:t>
            </a:r>
          </a:p>
          <a:p>
            <a:pPr marL="449263" indent="-342900" eaLnBrk="0" hangingPunct="0">
              <a:lnSpc>
                <a:spcPct val="150000"/>
              </a:lnSpc>
              <a:spcBef>
                <a:spcPts val="600"/>
              </a:spcBef>
              <a:buFont typeface="Arial" charset="0"/>
              <a:buChar char="•"/>
            </a:pPr>
            <a:r>
              <a:rPr lang="en-US" sz="2800">
                <a:latin typeface="Calibri" pitchFamily="34" charset="0"/>
              </a:rPr>
              <a:t>Halal Trading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95300" y="960438"/>
            <a:ext cx="83439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800" b="1" dirty="0">
                <a:solidFill>
                  <a:srgbClr val="FF3300"/>
                </a:solidFill>
                <a:latin typeface="+mn-lt"/>
                <a:ea typeface="Verdana" pitchFamily="34" charset="0"/>
                <a:cs typeface="Verdana" pitchFamily="34" charset="0"/>
              </a:rPr>
              <a:t>Who are the </a:t>
            </a:r>
            <a:r>
              <a:rPr lang="en-US" sz="2800" b="1" dirty="0" smtClean="0">
                <a:solidFill>
                  <a:srgbClr val="FF3300"/>
                </a:solidFill>
                <a:latin typeface="+mn-lt"/>
                <a:ea typeface="Verdana" pitchFamily="34" charset="0"/>
                <a:cs typeface="Verdana" pitchFamily="34" charset="0"/>
              </a:rPr>
              <a:t>Biggest </a:t>
            </a:r>
            <a:r>
              <a:rPr lang="en-US" sz="2800" b="1" dirty="0">
                <a:solidFill>
                  <a:srgbClr val="FF3300"/>
                </a:solidFill>
                <a:latin typeface="+mn-lt"/>
                <a:ea typeface="Verdana" pitchFamily="34" charset="0"/>
                <a:cs typeface="Verdana" pitchFamily="34" charset="0"/>
              </a:rPr>
              <a:t>Suppliers &amp; Exporters  </a:t>
            </a:r>
            <a:r>
              <a:rPr lang="en-US" sz="2800" b="1" dirty="0" smtClean="0">
                <a:solidFill>
                  <a:srgbClr val="FF3300"/>
                </a:solidFill>
                <a:latin typeface="+mn-lt"/>
                <a:ea typeface="Verdana" pitchFamily="34" charset="0"/>
                <a:cs typeface="Verdana" pitchFamily="34" charset="0"/>
              </a:rPr>
              <a:t>countries of Halal </a:t>
            </a:r>
            <a:r>
              <a:rPr lang="en-US" sz="2800" b="1" dirty="0">
                <a:solidFill>
                  <a:srgbClr val="FF3300"/>
                </a:solidFill>
                <a:latin typeface="+mn-lt"/>
                <a:ea typeface="Verdana" pitchFamily="34" charset="0"/>
                <a:cs typeface="Verdana" pitchFamily="34" charset="0"/>
              </a:rPr>
              <a:t>Certified Products ?</a:t>
            </a:r>
          </a:p>
        </p:txBody>
      </p:sp>
      <p:sp>
        <p:nvSpPr>
          <p:cNvPr id="5" name="Rectangle 3"/>
          <p:cNvSpPr txBox="1">
            <a:spLocks noChangeArrowheads="1"/>
          </p:cNvSpPr>
          <p:nvPr/>
        </p:nvSpPr>
        <p:spPr bwMode="auto">
          <a:xfrm>
            <a:off x="495300" y="1928802"/>
            <a:ext cx="8343900" cy="4648200"/>
          </a:xfrm>
          <a:prstGeom prst="rect">
            <a:avLst/>
          </a:prstGeom>
          <a:noFill/>
          <a:ln w="9525">
            <a:noFill/>
            <a:miter lim="800000"/>
            <a:headEnd/>
            <a:tailEnd/>
          </a:ln>
        </p:spPr>
        <p:txBody>
          <a:bodyPr/>
          <a:lstStyle/>
          <a:p>
            <a:pPr marL="342900" indent="-342900" algn="just">
              <a:lnSpc>
                <a:spcPct val="90000"/>
              </a:lnSpc>
              <a:spcBef>
                <a:spcPct val="20000"/>
              </a:spcBef>
            </a:pPr>
            <a:r>
              <a:rPr lang="en-US" sz="2200" b="1" dirty="0">
                <a:solidFill>
                  <a:srgbClr val="000000"/>
                </a:solidFill>
                <a:latin typeface="Calibri" pitchFamily="34" charset="0"/>
              </a:rPr>
              <a:t>The 10 biggest exporters of Halal Products are  Non-Muslim countries</a:t>
            </a:r>
            <a:r>
              <a:rPr lang="en-US" sz="2200" dirty="0">
                <a:solidFill>
                  <a:srgbClr val="000000"/>
                </a:solidFill>
                <a:latin typeface="Calibri" pitchFamily="34" charset="0"/>
              </a:rPr>
              <a:t>:</a:t>
            </a:r>
          </a:p>
          <a:p>
            <a:pPr marL="342900" indent="-342900" algn="just">
              <a:lnSpc>
                <a:spcPct val="90000"/>
              </a:lnSpc>
              <a:spcBef>
                <a:spcPct val="20000"/>
              </a:spcBef>
            </a:pPr>
            <a:endParaRPr lang="en-US" sz="2200" dirty="0">
              <a:solidFill>
                <a:srgbClr val="000000"/>
              </a:solidFill>
              <a:latin typeface="Calibri" pitchFamily="34" charset="0"/>
            </a:endParaRPr>
          </a:p>
          <a:p>
            <a:pPr marL="342900" indent="-342900" algn="just">
              <a:lnSpc>
                <a:spcPct val="90000"/>
              </a:lnSpc>
              <a:spcBef>
                <a:spcPct val="20000"/>
              </a:spcBef>
            </a:pPr>
            <a:r>
              <a:rPr lang="en-US" sz="2200" b="1" dirty="0">
                <a:solidFill>
                  <a:srgbClr val="FF3300"/>
                </a:solidFill>
                <a:latin typeface="Calibri" pitchFamily="34" charset="0"/>
              </a:rPr>
              <a:t>India, Brazil, Australia, USA, Argentina, New Zealand, </a:t>
            </a:r>
            <a:r>
              <a:rPr lang="ar-KW" sz="2200" b="1" dirty="0">
                <a:solidFill>
                  <a:srgbClr val="FF3300"/>
                </a:solidFill>
                <a:latin typeface="Calibri" pitchFamily="34" charset="0"/>
              </a:rPr>
              <a:t> </a:t>
            </a:r>
            <a:r>
              <a:rPr lang="en-US" sz="2200" b="1" dirty="0">
                <a:solidFill>
                  <a:srgbClr val="FF3300"/>
                </a:solidFill>
                <a:latin typeface="Calibri" pitchFamily="34" charset="0"/>
              </a:rPr>
              <a:t>France,</a:t>
            </a:r>
            <a:r>
              <a:rPr lang="ar-KW" sz="2200" b="1" dirty="0">
                <a:solidFill>
                  <a:srgbClr val="FF3300"/>
                </a:solidFill>
                <a:latin typeface="Calibri" pitchFamily="34" charset="0"/>
              </a:rPr>
              <a:t> </a:t>
            </a:r>
            <a:r>
              <a:rPr lang="en-US" sz="2200" b="1" dirty="0">
                <a:solidFill>
                  <a:srgbClr val="FF3300"/>
                </a:solidFill>
                <a:latin typeface="Calibri" pitchFamily="34" charset="0"/>
              </a:rPr>
              <a:t>Thailand</a:t>
            </a:r>
            <a:r>
              <a:rPr lang="en-US" sz="2200" dirty="0">
                <a:solidFill>
                  <a:srgbClr val="FF3300"/>
                </a:solidFill>
                <a:latin typeface="Calibri" pitchFamily="34" charset="0"/>
              </a:rPr>
              <a:t>, </a:t>
            </a:r>
            <a:r>
              <a:rPr lang="en-US" sz="2200" b="1" dirty="0">
                <a:solidFill>
                  <a:srgbClr val="FF3300"/>
                </a:solidFill>
                <a:latin typeface="Calibri" pitchFamily="34" charset="0"/>
              </a:rPr>
              <a:t>Philippines and Singapore </a:t>
            </a:r>
          </a:p>
          <a:p>
            <a:pPr marL="342900" indent="-342900" algn="just">
              <a:lnSpc>
                <a:spcPct val="90000"/>
              </a:lnSpc>
              <a:spcBef>
                <a:spcPct val="20000"/>
              </a:spcBef>
            </a:pPr>
            <a:r>
              <a:rPr lang="en-US" sz="2200" dirty="0">
                <a:solidFill>
                  <a:srgbClr val="000000"/>
                </a:solidFill>
                <a:latin typeface="Calibri" pitchFamily="34" charset="0"/>
              </a:rPr>
              <a:t>enjoy almost </a:t>
            </a:r>
            <a:r>
              <a:rPr lang="en-US" sz="2200" b="1" dirty="0">
                <a:solidFill>
                  <a:srgbClr val="FF3300"/>
                </a:solidFill>
                <a:latin typeface="Calibri" pitchFamily="34" charset="0"/>
              </a:rPr>
              <a:t>85% share</a:t>
            </a:r>
            <a:r>
              <a:rPr lang="en-US" sz="2200" dirty="0">
                <a:solidFill>
                  <a:srgbClr val="000000"/>
                </a:solidFill>
                <a:latin typeface="Calibri" pitchFamily="34" charset="0"/>
              </a:rPr>
              <a:t> of Global Halal Market.</a:t>
            </a:r>
            <a:endParaRPr lang="en-US" sz="2000" dirty="0">
              <a:solidFill>
                <a:srgbClr val="000000"/>
              </a:solidFill>
              <a:latin typeface="Calibri" pitchFamily="34" charset="0"/>
            </a:endParaRPr>
          </a:p>
          <a:p>
            <a:pPr marL="342900" indent="-342900" algn="just">
              <a:lnSpc>
                <a:spcPct val="90000"/>
              </a:lnSpc>
              <a:spcBef>
                <a:spcPct val="20000"/>
              </a:spcBef>
            </a:pPr>
            <a:endParaRPr lang="en-GB" sz="2800" i="1" dirty="0">
              <a:solidFill>
                <a:srgbClr val="000000"/>
              </a:solidFill>
              <a:latin typeface="Calibri" pitchFamily="34" charset="0"/>
            </a:endParaRPr>
          </a:p>
          <a:p>
            <a:pPr marL="342900" indent="-342900" algn="just">
              <a:lnSpc>
                <a:spcPct val="90000"/>
              </a:lnSpc>
              <a:spcBef>
                <a:spcPct val="20000"/>
              </a:spcBef>
            </a:pPr>
            <a:r>
              <a:rPr lang="en-GB" sz="2200" b="1" i="1" dirty="0">
                <a:solidFill>
                  <a:srgbClr val="FF3300"/>
                </a:solidFill>
                <a:latin typeface="Calibri" pitchFamily="34" charset="0"/>
              </a:rPr>
              <a:t>India</a:t>
            </a:r>
            <a:r>
              <a:rPr lang="en-GB" sz="2200" b="1" i="1" dirty="0">
                <a:solidFill>
                  <a:srgbClr val="000000"/>
                </a:solidFill>
                <a:latin typeface="Calibri" pitchFamily="34" charset="0"/>
              </a:rPr>
              <a:t> </a:t>
            </a:r>
            <a:r>
              <a:rPr lang="en-GB" sz="2200" i="1" dirty="0">
                <a:solidFill>
                  <a:srgbClr val="000000"/>
                </a:solidFill>
                <a:latin typeface="Calibri" pitchFamily="34" charset="0"/>
              </a:rPr>
              <a:t>biggest in Halal meat   -  </a:t>
            </a:r>
            <a:r>
              <a:rPr lang="en-GB" sz="2200" b="1" i="1" dirty="0">
                <a:solidFill>
                  <a:srgbClr val="FF0000"/>
                </a:solidFill>
                <a:latin typeface="Calibri" pitchFamily="34" charset="0"/>
              </a:rPr>
              <a:t>Thailand</a:t>
            </a:r>
            <a:r>
              <a:rPr lang="en-GB" sz="2200" i="1" dirty="0">
                <a:solidFill>
                  <a:srgbClr val="000000"/>
                </a:solidFill>
                <a:latin typeface="Calibri" pitchFamily="34" charset="0"/>
              </a:rPr>
              <a:t> biggest in Halal products</a:t>
            </a:r>
          </a:p>
          <a:p>
            <a:pPr marL="342900" indent="-342900" algn="just">
              <a:lnSpc>
                <a:spcPct val="90000"/>
              </a:lnSpc>
              <a:spcBef>
                <a:spcPct val="20000"/>
              </a:spcBef>
            </a:pPr>
            <a:endParaRPr lang="en-US" sz="2200" b="1" dirty="0">
              <a:solidFill>
                <a:srgbClr val="000000"/>
              </a:solidFill>
              <a:latin typeface="Calibri" pitchFamily="34" charset="0"/>
            </a:endParaRPr>
          </a:p>
          <a:p>
            <a:pPr marL="342900" indent="-342900" algn="just">
              <a:lnSpc>
                <a:spcPct val="90000"/>
              </a:lnSpc>
              <a:spcBef>
                <a:spcPct val="20000"/>
              </a:spcBef>
            </a:pPr>
            <a:r>
              <a:rPr lang="en-US" sz="2200" b="1" dirty="0">
                <a:solidFill>
                  <a:srgbClr val="FF3300"/>
                </a:solidFill>
                <a:latin typeface="Calibri" pitchFamily="34" charset="0"/>
              </a:rPr>
              <a:t>Malaysia and Indonesia</a:t>
            </a:r>
            <a:r>
              <a:rPr lang="en-US" sz="2200" b="1" dirty="0">
                <a:solidFill>
                  <a:srgbClr val="000000"/>
                </a:solidFill>
                <a:latin typeface="Calibri" pitchFamily="34" charset="0"/>
              </a:rPr>
              <a:t> </a:t>
            </a:r>
            <a:r>
              <a:rPr lang="en-US" sz="2200" dirty="0">
                <a:solidFill>
                  <a:srgbClr val="000000"/>
                </a:solidFill>
                <a:latin typeface="Calibri" pitchFamily="34" charset="0"/>
              </a:rPr>
              <a:t>are the 2 main Muslim</a:t>
            </a:r>
          </a:p>
          <a:p>
            <a:pPr marL="342900" indent="-342900" algn="just">
              <a:lnSpc>
                <a:spcPct val="90000"/>
              </a:lnSpc>
              <a:spcBef>
                <a:spcPct val="20000"/>
              </a:spcBef>
            </a:pPr>
            <a:r>
              <a:rPr lang="en-US" sz="2200" dirty="0">
                <a:solidFill>
                  <a:srgbClr val="000000"/>
                </a:solidFill>
                <a:latin typeface="Calibri" pitchFamily="34" charset="0"/>
              </a:rPr>
              <a:t>countries with almost 15% share in the Global Halal market. </a:t>
            </a:r>
          </a:p>
          <a:p>
            <a:pPr marL="342900" indent="-342900" algn="just">
              <a:lnSpc>
                <a:spcPct val="90000"/>
              </a:lnSpc>
              <a:spcBef>
                <a:spcPct val="20000"/>
              </a:spcBef>
            </a:pPr>
            <a:endParaRPr lang="en-US" sz="2200" dirty="0">
              <a:solidFill>
                <a:srgbClr val="000000"/>
              </a:solidFill>
              <a:latin typeface="Calibri" pitchFamily="34" charset="0"/>
            </a:endParaRPr>
          </a:p>
          <a:p>
            <a:pPr marL="342900" indent="-342900" algn="just">
              <a:lnSpc>
                <a:spcPct val="90000"/>
              </a:lnSpc>
              <a:spcBef>
                <a:spcPct val="20000"/>
              </a:spcBef>
            </a:pPr>
            <a:r>
              <a:rPr lang="en-US" sz="2200" dirty="0">
                <a:solidFill>
                  <a:srgbClr val="000000"/>
                </a:solidFill>
                <a:latin typeface="Calibri" pitchFamily="34" charset="0"/>
              </a:rPr>
              <a:t>Turkey</a:t>
            </a:r>
            <a:r>
              <a:rPr lang="ar-KW" sz="2200" dirty="0">
                <a:solidFill>
                  <a:srgbClr val="000000"/>
                </a:solidFill>
                <a:latin typeface="Calibri" pitchFamily="34" charset="0"/>
              </a:rPr>
              <a:t> </a:t>
            </a:r>
            <a:r>
              <a:rPr lang="en-US" sz="2200" dirty="0">
                <a:solidFill>
                  <a:srgbClr val="000000"/>
                </a:solidFill>
                <a:latin typeface="Calibri" pitchFamily="34" charset="0"/>
              </a:rPr>
              <a:t>&amp; Pakistan have recently become active.</a:t>
            </a:r>
          </a:p>
          <a:p>
            <a:pPr marL="342900" indent="-342900" algn="just">
              <a:lnSpc>
                <a:spcPct val="90000"/>
              </a:lnSpc>
              <a:spcBef>
                <a:spcPct val="20000"/>
              </a:spcBef>
            </a:pPr>
            <a:endParaRPr lang="en-US" sz="2400" b="1" dirty="0">
              <a:solidFill>
                <a:srgbClr val="000000"/>
              </a:solidFill>
              <a:latin typeface="Calibri" pitchFamily="34" charset="0"/>
            </a:endParaRPr>
          </a:p>
        </p:txBody>
      </p:sp>
      <p:sp>
        <p:nvSpPr>
          <p:cNvPr id="4" name="Title 1"/>
          <p:cNvSpPr txBox="1">
            <a:spLocks/>
          </p:cNvSpPr>
          <p:nvPr/>
        </p:nvSpPr>
        <p:spPr bwMode="auto">
          <a:xfrm>
            <a:off x="0" y="-14288"/>
            <a:ext cx="9153525" cy="776288"/>
          </a:xfrm>
          <a:prstGeom prst="rect">
            <a:avLst/>
          </a:prstGeom>
          <a:solidFill>
            <a:srgbClr val="00B050"/>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spcBef>
                <a:spcPts val="800"/>
              </a:spcBef>
              <a:defRPr/>
            </a:pPr>
            <a:r>
              <a:rPr lang="en-US" sz="2800" dirty="0">
                <a:solidFill>
                  <a:schemeClr val="bg1"/>
                </a:solidFill>
                <a:latin typeface="+mn-lt"/>
                <a:cs typeface="Times New Roman" pitchFamily="18" charset="0"/>
              </a:rPr>
              <a:t>Market Potential &amp; Opportunities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579438"/>
            <a:ext cx="8343900" cy="868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800" b="1" dirty="0">
                <a:solidFill>
                  <a:srgbClr val="FF3300"/>
                </a:solidFill>
                <a:latin typeface="+mn-lt"/>
                <a:ea typeface="Verdana" pitchFamily="34" charset="0"/>
                <a:cs typeface="Verdana" pitchFamily="34" charset="0"/>
              </a:rPr>
              <a:t>Who are the </a:t>
            </a:r>
            <a:r>
              <a:rPr lang="en-US" sz="2800" b="1" dirty="0" smtClean="0">
                <a:solidFill>
                  <a:srgbClr val="FF3300"/>
                </a:solidFill>
                <a:latin typeface="+mn-lt"/>
                <a:ea typeface="Verdana" pitchFamily="34" charset="0"/>
                <a:cs typeface="Verdana" pitchFamily="34" charset="0"/>
              </a:rPr>
              <a:t>Biggest Consumers of Halal Products? </a:t>
            </a:r>
          </a:p>
          <a:p>
            <a:pPr algn="just">
              <a:defRPr/>
            </a:pPr>
            <a:r>
              <a:rPr lang="en-US" sz="2800" b="1" dirty="0" smtClean="0">
                <a:latin typeface="+mn-lt"/>
                <a:ea typeface="Verdana" pitchFamily="34" charset="0"/>
                <a:cs typeface="Verdana" pitchFamily="34" charset="0"/>
              </a:rPr>
              <a:t>I.e. </a:t>
            </a:r>
            <a:r>
              <a:rPr lang="en-US" sz="2800" b="1" dirty="0">
                <a:latin typeface="+mn-lt"/>
                <a:ea typeface="Verdana" pitchFamily="34" charset="0"/>
                <a:cs typeface="Verdana" pitchFamily="34" charset="0"/>
              </a:rPr>
              <a:t>Global Halal Target </a:t>
            </a:r>
            <a:r>
              <a:rPr lang="en-US" sz="2800" b="1" dirty="0" smtClean="0">
                <a:latin typeface="+mn-lt"/>
                <a:ea typeface="Verdana" pitchFamily="34" charset="0"/>
                <a:cs typeface="Verdana" pitchFamily="34" charset="0"/>
              </a:rPr>
              <a:t>Market</a:t>
            </a:r>
            <a:endParaRPr lang="en-US" sz="2800" b="1" dirty="0">
              <a:latin typeface="+mn-lt"/>
              <a:ea typeface="Verdana" pitchFamily="34" charset="0"/>
              <a:cs typeface="Verdana" pitchFamily="34" charset="0"/>
            </a:endParaRPr>
          </a:p>
        </p:txBody>
      </p:sp>
      <p:sp>
        <p:nvSpPr>
          <p:cNvPr id="3" name="Rectangle 3"/>
          <p:cNvSpPr txBox="1">
            <a:spLocks noChangeArrowheads="1"/>
          </p:cNvSpPr>
          <p:nvPr/>
        </p:nvSpPr>
        <p:spPr>
          <a:xfrm>
            <a:off x="495300" y="1752600"/>
            <a:ext cx="8343900" cy="48006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Font typeface="Arial" pitchFamily="34" charset="0"/>
              <a:buNone/>
              <a:defRPr/>
            </a:pPr>
            <a:r>
              <a:rPr lang="en-US" sz="2800" u="sng" dirty="0" smtClean="0">
                <a:solidFill>
                  <a:srgbClr val="FF3300"/>
                </a:solidFill>
                <a:effectLst>
                  <a:outerShdw blurRad="38100" dist="38100" dir="2700000" algn="tl">
                    <a:srgbClr val="C0C0C0"/>
                  </a:outerShdw>
                </a:effectLst>
                <a:ea typeface="Verdana" pitchFamily="34" charset="0"/>
                <a:cs typeface="Verdana" pitchFamily="34" charset="0"/>
              </a:rPr>
              <a:t>Asia </a:t>
            </a:r>
            <a:r>
              <a:rPr lang="en-US" sz="2800" dirty="0" smtClean="0">
                <a:solidFill>
                  <a:srgbClr val="FF3300"/>
                </a:solidFill>
                <a:effectLst>
                  <a:outerShdw blurRad="38100" dist="38100" dir="2700000" algn="tl">
                    <a:srgbClr val="C0C0C0"/>
                  </a:outerShdw>
                </a:effectLst>
                <a:ea typeface="Verdana" pitchFamily="34" charset="0"/>
                <a:cs typeface="Verdana" pitchFamily="34" charset="0"/>
              </a:rPr>
              <a:t>: </a:t>
            </a:r>
            <a:r>
              <a:rPr lang="en-US" sz="2800" dirty="0" smtClean="0">
                <a:solidFill>
                  <a:srgbClr val="002E00"/>
                </a:solidFill>
                <a:effectLst>
                  <a:outerShdw blurRad="38100" dist="38100" dir="2700000" algn="tl">
                    <a:srgbClr val="C0C0C0"/>
                  </a:outerShdw>
                </a:effectLst>
                <a:ea typeface="Verdana" pitchFamily="34" charset="0"/>
                <a:cs typeface="Verdana" pitchFamily="34" charset="0"/>
              </a:rPr>
              <a:t>More than 1.1 Billion Consumers </a:t>
            </a:r>
          </a:p>
          <a:p>
            <a:pPr marL="0" indent="0" eaLnBrk="1" hangingPunct="1">
              <a:lnSpc>
                <a:spcPct val="200000"/>
              </a:lnSpc>
              <a:buFontTx/>
              <a:buNone/>
              <a:defRPr/>
            </a:pPr>
            <a:r>
              <a:rPr lang="en-US" sz="2800" u="sng" dirty="0" smtClean="0">
                <a:solidFill>
                  <a:srgbClr val="FF3300"/>
                </a:solidFill>
                <a:effectLst>
                  <a:outerShdw blurRad="38100" dist="38100" dir="2700000" algn="tl">
                    <a:srgbClr val="C0C0C0"/>
                  </a:outerShdw>
                </a:effectLst>
                <a:ea typeface="Verdana" pitchFamily="34" charset="0"/>
                <a:cs typeface="Verdana" pitchFamily="34" charset="0"/>
              </a:rPr>
              <a:t>Africa</a:t>
            </a:r>
            <a:r>
              <a:rPr lang="en-US" sz="2800" dirty="0" smtClean="0">
                <a:solidFill>
                  <a:srgbClr val="FF3300"/>
                </a:solidFill>
                <a:effectLst>
                  <a:outerShdw blurRad="38100" dist="38100" dir="2700000" algn="tl">
                    <a:srgbClr val="C0C0C0"/>
                  </a:outerShdw>
                </a:effectLst>
                <a:ea typeface="Verdana" pitchFamily="34" charset="0"/>
                <a:cs typeface="Verdana" pitchFamily="34" charset="0"/>
              </a:rPr>
              <a:t>:  </a:t>
            </a:r>
            <a:r>
              <a:rPr lang="en-US" sz="2800" dirty="0" smtClean="0">
                <a:solidFill>
                  <a:srgbClr val="002E00"/>
                </a:solidFill>
                <a:effectLst>
                  <a:outerShdw blurRad="38100" dist="38100" dir="2700000" algn="tl">
                    <a:srgbClr val="C0C0C0"/>
                  </a:outerShdw>
                </a:effectLst>
                <a:ea typeface="Verdana" pitchFamily="34" charset="0"/>
                <a:cs typeface="Verdana" pitchFamily="34" charset="0"/>
              </a:rPr>
              <a:t>Over 470 million Consumers </a:t>
            </a:r>
          </a:p>
          <a:p>
            <a:pPr marL="0" indent="0">
              <a:lnSpc>
                <a:spcPct val="200000"/>
              </a:lnSpc>
              <a:buFont typeface="Arial" pitchFamily="34" charset="0"/>
              <a:buNone/>
              <a:defRPr/>
            </a:pPr>
            <a:r>
              <a:rPr lang="en-US" sz="2800" u="sng" dirty="0" smtClean="0">
                <a:solidFill>
                  <a:srgbClr val="FF3300"/>
                </a:solidFill>
                <a:effectLst>
                  <a:outerShdw blurRad="38100" dist="38100" dir="2700000" algn="tl">
                    <a:srgbClr val="C0C0C0"/>
                  </a:outerShdw>
                </a:effectLst>
                <a:ea typeface="Verdana" pitchFamily="34" charset="0"/>
                <a:cs typeface="Verdana" pitchFamily="34" charset="0"/>
              </a:rPr>
              <a:t>Europe</a:t>
            </a:r>
            <a:r>
              <a:rPr lang="en-US" sz="2800" dirty="0" smtClean="0">
                <a:solidFill>
                  <a:srgbClr val="FF3300"/>
                </a:solidFill>
                <a:effectLst>
                  <a:outerShdw blurRad="38100" dist="38100" dir="2700000" algn="tl">
                    <a:srgbClr val="C0C0C0"/>
                  </a:outerShdw>
                </a:effectLst>
                <a:ea typeface="Verdana" pitchFamily="34" charset="0"/>
                <a:cs typeface="Verdana" pitchFamily="34" charset="0"/>
              </a:rPr>
              <a:t>:  </a:t>
            </a:r>
            <a:r>
              <a:rPr lang="en-US" sz="2800" dirty="0" smtClean="0">
                <a:solidFill>
                  <a:srgbClr val="002E00"/>
                </a:solidFill>
                <a:effectLst>
                  <a:outerShdw blurRad="38100" dist="38100" dir="2700000" algn="tl">
                    <a:srgbClr val="C0C0C0"/>
                  </a:outerShdw>
                </a:effectLst>
                <a:ea typeface="Verdana" pitchFamily="34" charset="0"/>
                <a:cs typeface="Verdana" pitchFamily="34" charset="0"/>
              </a:rPr>
              <a:t>More then 50 million Consumers</a:t>
            </a:r>
            <a:endParaRPr lang="en-US" sz="2800" u="sng" dirty="0" smtClean="0">
              <a:solidFill>
                <a:srgbClr val="FF3300"/>
              </a:solidFill>
              <a:effectLst>
                <a:outerShdw blurRad="38100" dist="38100" dir="2700000" algn="tl">
                  <a:srgbClr val="C0C0C0"/>
                </a:outerShdw>
              </a:effectLst>
              <a:ea typeface="Verdana" pitchFamily="34" charset="0"/>
              <a:cs typeface="Verdana" pitchFamily="34" charset="0"/>
            </a:endParaRPr>
          </a:p>
          <a:p>
            <a:pPr marL="0" indent="0">
              <a:lnSpc>
                <a:spcPct val="200000"/>
              </a:lnSpc>
              <a:buFont typeface="Arial" pitchFamily="34" charset="0"/>
              <a:buNone/>
              <a:defRPr/>
            </a:pPr>
            <a:r>
              <a:rPr lang="en-US" sz="2800" u="sng" dirty="0" smtClean="0">
                <a:solidFill>
                  <a:srgbClr val="FF3300"/>
                </a:solidFill>
                <a:effectLst>
                  <a:outerShdw blurRad="38100" dist="38100" dir="2700000" algn="tl">
                    <a:srgbClr val="C0C0C0"/>
                  </a:outerShdw>
                </a:effectLst>
                <a:ea typeface="Verdana" pitchFamily="34" charset="0"/>
                <a:cs typeface="Verdana" pitchFamily="34" charset="0"/>
              </a:rPr>
              <a:t>America: </a:t>
            </a:r>
            <a:r>
              <a:rPr lang="en-US" sz="2800" dirty="0" smtClean="0">
                <a:solidFill>
                  <a:srgbClr val="002E00"/>
                </a:solidFill>
                <a:effectLst>
                  <a:outerShdw blurRad="38100" dist="38100" dir="2700000" algn="tl">
                    <a:srgbClr val="C0C0C0"/>
                  </a:outerShdw>
                </a:effectLst>
                <a:ea typeface="Verdana" pitchFamily="34" charset="0"/>
                <a:cs typeface="Verdana" pitchFamily="34" charset="0"/>
              </a:rPr>
              <a:t>Halal Consumers almost 10 million </a:t>
            </a:r>
          </a:p>
          <a:p>
            <a:pPr marL="0" indent="0">
              <a:lnSpc>
                <a:spcPct val="200000"/>
              </a:lnSpc>
              <a:buFont typeface="Arial" pitchFamily="34" charset="0"/>
              <a:buNone/>
              <a:defRPr/>
            </a:pPr>
            <a:r>
              <a:rPr lang="en-US" sz="2800" u="sng" dirty="0" smtClean="0">
                <a:solidFill>
                  <a:srgbClr val="FF3300"/>
                </a:solidFill>
                <a:effectLst>
                  <a:outerShdw blurRad="38100" dist="38100" dir="2700000" algn="tl">
                    <a:srgbClr val="C0C0C0"/>
                  </a:outerShdw>
                </a:effectLst>
                <a:ea typeface="Verdana" pitchFamily="34" charset="0"/>
                <a:cs typeface="Verdana" pitchFamily="34" charset="0"/>
              </a:rPr>
              <a:t>Oceania:</a:t>
            </a:r>
            <a:r>
              <a:rPr lang="en-US" sz="2800" dirty="0" smtClean="0">
                <a:solidFill>
                  <a:srgbClr val="FF3300"/>
                </a:solidFill>
                <a:effectLst>
                  <a:outerShdw blurRad="38100" dist="38100" dir="2700000" algn="tl">
                    <a:srgbClr val="C0C0C0"/>
                  </a:outerShdw>
                </a:effectLst>
                <a:ea typeface="Verdana" pitchFamily="34" charset="0"/>
                <a:cs typeface="Verdana" pitchFamily="34" charset="0"/>
              </a:rPr>
              <a:t> </a:t>
            </a:r>
            <a:r>
              <a:rPr lang="en-US" sz="2800" dirty="0" smtClean="0">
                <a:solidFill>
                  <a:srgbClr val="002E00"/>
                </a:solidFill>
                <a:effectLst>
                  <a:outerShdw blurRad="38100" dist="38100" dir="2700000" algn="tl">
                    <a:srgbClr val="C0C0C0"/>
                  </a:outerShdw>
                </a:effectLst>
                <a:ea typeface="Verdana" pitchFamily="34" charset="0"/>
                <a:cs typeface="Verdana" pitchFamily="34" charset="0"/>
              </a:rPr>
              <a:t>0.6 million Consumers</a:t>
            </a:r>
            <a:r>
              <a:rPr lang="en-US" sz="2800" dirty="0" smtClean="0">
                <a:solidFill>
                  <a:srgbClr val="FF3300"/>
                </a:solidFill>
                <a:effectLst>
                  <a:outerShdw blurRad="38100" dist="38100" dir="2700000" algn="tl">
                    <a:srgbClr val="C0C0C0"/>
                  </a:outerShdw>
                </a:effectLst>
                <a:ea typeface="Verdana" pitchFamily="34" charset="0"/>
                <a:cs typeface="Verdana" pitchFamily="34" charset="0"/>
              </a:rPr>
              <a:t> </a:t>
            </a:r>
            <a:r>
              <a:rPr lang="en-US" sz="2800" dirty="0" smtClean="0">
                <a:solidFill>
                  <a:srgbClr val="002E00"/>
                </a:solidFill>
                <a:ea typeface="Verdana" pitchFamily="34" charset="0"/>
                <a:cs typeface="Verdana" pitchFamily="34" charset="0"/>
              </a:rPr>
              <a:t>in NZ, Australia and Fiji</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85728"/>
            <a:ext cx="8343900" cy="8683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800" b="1" dirty="0">
                <a:solidFill>
                  <a:srgbClr val="FF3300"/>
                </a:solidFill>
                <a:latin typeface="+mn-lt"/>
                <a:ea typeface="Verdana" pitchFamily="34" charset="0"/>
                <a:cs typeface="Verdana" pitchFamily="34" charset="0"/>
              </a:rPr>
              <a:t>Who are the </a:t>
            </a:r>
            <a:r>
              <a:rPr lang="en-US" sz="2800" b="1" dirty="0" smtClean="0">
                <a:solidFill>
                  <a:srgbClr val="FF3300"/>
                </a:solidFill>
                <a:latin typeface="+mn-lt"/>
                <a:ea typeface="Verdana" pitchFamily="34" charset="0"/>
                <a:cs typeface="Verdana" pitchFamily="34" charset="0"/>
              </a:rPr>
              <a:t>Biggest Consumers of Halal Food? </a:t>
            </a:r>
          </a:p>
          <a:p>
            <a:pPr algn="just">
              <a:defRPr/>
            </a:pPr>
            <a:r>
              <a:rPr lang="en-US" sz="2800" b="1" dirty="0" smtClean="0">
                <a:latin typeface="+mn-lt"/>
                <a:ea typeface="Verdana" pitchFamily="34" charset="0"/>
                <a:cs typeface="Verdana" pitchFamily="34" charset="0"/>
              </a:rPr>
              <a:t>I.e. </a:t>
            </a:r>
            <a:r>
              <a:rPr lang="en-GB" sz="2800" b="1" dirty="0">
                <a:latin typeface="+mn-lt"/>
                <a:ea typeface="Verdana" pitchFamily="34" charset="0"/>
                <a:cs typeface="Verdana" pitchFamily="34" charset="0"/>
              </a:rPr>
              <a:t>Some examples of the Halal Food market size</a:t>
            </a:r>
            <a:r>
              <a:rPr lang="en-GB" sz="2800" b="1" dirty="0" smtClean="0">
                <a:latin typeface="+mn-lt"/>
                <a:ea typeface="Verdana" pitchFamily="34" charset="0"/>
                <a:cs typeface="Verdana" pitchFamily="34" charset="0"/>
              </a:rPr>
              <a:t>:</a:t>
            </a:r>
            <a:endParaRPr lang="en-GB" sz="2800" b="1" dirty="0">
              <a:latin typeface="+mn-lt"/>
              <a:ea typeface="Verdana" pitchFamily="34" charset="0"/>
              <a:cs typeface="Verdana" pitchFamily="34" charset="0"/>
            </a:endParaRPr>
          </a:p>
        </p:txBody>
      </p:sp>
      <p:sp>
        <p:nvSpPr>
          <p:cNvPr id="3" name="Rectangle 3"/>
          <p:cNvSpPr txBox="1">
            <a:spLocks noChangeArrowheads="1"/>
          </p:cNvSpPr>
          <p:nvPr/>
        </p:nvSpPr>
        <p:spPr bwMode="auto">
          <a:xfrm>
            <a:off x="495300" y="1458890"/>
            <a:ext cx="8343900" cy="5105400"/>
          </a:xfrm>
          <a:prstGeom prst="rect">
            <a:avLst/>
          </a:prstGeom>
          <a:noFill/>
          <a:ln w="9525">
            <a:noFill/>
            <a:miter lim="800000"/>
            <a:headEnd/>
            <a:tailEnd/>
          </a:ln>
        </p:spPr>
        <p:txBody>
          <a:bodyPr/>
          <a:lstStyle/>
          <a:p>
            <a:pPr marL="342900" indent="-342900" eaLnBrk="0" hangingPunct="0">
              <a:lnSpc>
                <a:spcPct val="150000"/>
              </a:lnSpc>
              <a:buFont typeface="Arial" charset="0"/>
              <a:buChar char="•"/>
            </a:pPr>
            <a:r>
              <a:rPr lang="en-GB" sz="2400" b="1">
                <a:solidFill>
                  <a:srgbClr val="FF3300"/>
                </a:solidFill>
                <a:latin typeface="Calibri" pitchFamily="34" charset="0"/>
              </a:rPr>
              <a:t>Europe</a:t>
            </a:r>
            <a:r>
              <a:rPr lang="en-GB" sz="2400">
                <a:solidFill>
                  <a:srgbClr val="000000"/>
                </a:solidFill>
                <a:latin typeface="Calibri" pitchFamily="34" charset="0"/>
              </a:rPr>
              <a:t>, over </a:t>
            </a:r>
            <a:r>
              <a:rPr lang="en-GB" sz="2400" b="1">
                <a:solidFill>
                  <a:srgbClr val="FF3300"/>
                </a:solidFill>
                <a:latin typeface="Calibri" pitchFamily="34" charset="0"/>
              </a:rPr>
              <a:t>$66 billion</a:t>
            </a:r>
            <a:r>
              <a:rPr lang="en-GB" sz="2400">
                <a:solidFill>
                  <a:srgbClr val="FF3300"/>
                </a:solidFill>
                <a:latin typeface="Calibri" pitchFamily="34" charset="0"/>
              </a:rPr>
              <a:t>. </a:t>
            </a:r>
            <a:r>
              <a:rPr lang="en-GB" sz="2400">
                <a:solidFill>
                  <a:srgbClr val="000000"/>
                </a:solidFill>
                <a:latin typeface="Calibri" pitchFamily="34" charset="0"/>
              </a:rPr>
              <a:t> (with only France $17 billion)</a:t>
            </a:r>
          </a:p>
          <a:p>
            <a:pPr marL="342900" indent="-342900" eaLnBrk="0" hangingPunct="0">
              <a:lnSpc>
                <a:spcPct val="150000"/>
              </a:lnSpc>
              <a:buFont typeface="Arial" charset="0"/>
              <a:buChar char="•"/>
            </a:pPr>
            <a:r>
              <a:rPr lang="en-GB" sz="2400" b="1">
                <a:solidFill>
                  <a:srgbClr val="FF3300"/>
                </a:solidFill>
                <a:latin typeface="Calibri" pitchFamily="34" charset="0"/>
              </a:rPr>
              <a:t>America,</a:t>
            </a:r>
            <a:r>
              <a:rPr lang="en-GB" sz="2400" b="1">
                <a:solidFill>
                  <a:srgbClr val="000000"/>
                </a:solidFill>
                <a:latin typeface="Calibri" pitchFamily="34" charset="0"/>
              </a:rPr>
              <a:t> </a:t>
            </a:r>
            <a:r>
              <a:rPr lang="en-GB" sz="2400">
                <a:solidFill>
                  <a:srgbClr val="000000"/>
                </a:solidFill>
                <a:latin typeface="Calibri" pitchFamily="34" charset="0"/>
              </a:rPr>
              <a:t>spends over </a:t>
            </a:r>
            <a:r>
              <a:rPr lang="en-GB" sz="2400" b="1">
                <a:solidFill>
                  <a:srgbClr val="FF3300"/>
                </a:solidFill>
                <a:latin typeface="Calibri" pitchFamily="34" charset="0"/>
              </a:rPr>
              <a:t>$13 billion</a:t>
            </a:r>
            <a:r>
              <a:rPr lang="en-GB" sz="2400">
                <a:solidFill>
                  <a:srgbClr val="000000"/>
                </a:solidFill>
                <a:latin typeface="Calibri" pitchFamily="34" charset="0"/>
              </a:rPr>
              <a:t> on Halal food annually.</a:t>
            </a:r>
          </a:p>
          <a:p>
            <a:pPr marL="342900" indent="-342900" eaLnBrk="0" hangingPunct="0">
              <a:lnSpc>
                <a:spcPct val="150000"/>
              </a:lnSpc>
              <a:buFont typeface="Arial" charset="0"/>
              <a:buChar char="•"/>
            </a:pPr>
            <a:r>
              <a:rPr lang="en-GB" sz="2400" b="1">
                <a:solidFill>
                  <a:srgbClr val="FF3300"/>
                </a:solidFill>
                <a:latin typeface="Calibri" pitchFamily="34" charset="0"/>
              </a:rPr>
              <a:t>GCC’s </a:t>
            </a:r>
            <a:r>
              <a:rPr lang="en-GB" sz="2400">
                <a:solidFill>
                  <a:srgbClr val="000000"/>
                </a:solidFill>
                <a:latin typeface="Calibri" pitchFamily="34" charset="0"/>
              </a:rPr>
              <a:t>food imports is </a:t>
            </a:r>
            <a:r>
              <a:rPr lang="en-GB" sz="2400" b="1">
                <a:solidFill>
                  <a:srgbClr val="FF3300"/>
                </a:solidFill>
                <a:latin typeface="Calibri" pitchFamily="34" charset="0"/>
              </a:rPr>
              <a:t>$26 billion</a:t>
            </a:r>
            <a:r>
              <a:rPr lang="en-GB" sz="2400">
                <a:solidFill>
                  <a:srgbClr val="FF3300"/>
                </a:solidFill>
                <a:latin typeface="Calibri" pitchFamily="34" charset="0"/>
              </a:rPr>
              <a:t>.</a:t>
            </a:r>
            <a:r>
              <a:rPr lang="en-GB" sz="2400">
                <a:solidFill>
                  <a:srgbClr val="000000"/>
                </a:solidFill>
                <a:latin typeface="Calibri" pitchFamily="34" charset="0"/>
              </a:rPr>
              <a:t> </a:t>
            </a:r>
          </a:p>
          <a:p>
            <a:pPr marL="342900" indent="-342900" eaLnBrk="0" hangingPunct="0">
              <a:lnSpc>
                <a:spcPct val="150000"/>
              </a:lnSpc>
              <a:buFont typeface="Arial" charset="0"/>
              <a:buChar char="•"/>
            </a:pPr>
            <a:r>
              <a:rPr lang="en-GB" sz="2400" b="1">
                <a:solidFill>
                  <a:srgbClr val="FF3300"/>
                </a:solidFill>
                <a:latin typeface="Calibri" pitchFamily="34" charset="0"/>
              </a:rPr>
              <a:t>Egypt</a:t>
            </a:r>
            <a:r>
              <a:rPr lang="en-GB" sz="2400">
                <a:solidFill>
                  <a:srgbClr val="FF3300"/>
                </a:solidFill>
                <a:latin typeface="Calibri" pitchFamily="34" charset="0"/>
              </a:rPr>
              <a:t> </a:t>
            </a:r>
            <a:r>
              <a:rPr lang="en-GB" sz="2400">
                <a:latin typeface="Calibri" pitchFamily="34" charset="0"/>
              </a:rPr>
              <a:t>consumes approx.  </a:t>
            </a:r>
            <a:r>
              <a:rPr lang="en-GB" sz="2400" b="1">
                <a:solidFill>
                  <a:srgbClr val="FF3300"/>
                </a:solidFill>
                <a:latin typeface="Calibri" pitchFamily="34" charset="0"/>
              </a:rPr>
              <a:t>$88 billion</a:t>
            </a:r>
            <a:endParaRPr lang="en-GB" sz="2400">
              <a:solidFill>
                <a:srgbClr val="000000"/>
              </a:solidFill>
              <a:latin typeface="Calibri" pitchFamily="34" charset="0"/>
            </a:endParaRPr>
          </a:p>
          <a:p>
            <a:pPr marL="342900" indent="-342900" eaLnBrk="0" hangingPunct="0">
              <a:lnSpc>
                <a:spcPct val="150000"/>
              </a:lnSpc>
              <a:buFont typeface="Arial" charset="0"/>
              <a:buChar char="•"/>
            </a:pPr>
            <a:r>
              <a:rPr lang="en-GB" sz="2400" b="1">
                <a:solidFill>
                  <a:srgbClr val="FF3300"/>
                </a:solidFill>
                <a:latin typeface="Calibri" pitchFamily="34" charset="0"/>
              </a:rPr>
              <a:t>Pakistan</a:t>
            </a:r>
            <a:r>
              <a:rPr lang="en-GB" sz="2400">
                <a:solidFill>
                  <a:srgbClr val="FF3300"/>
                </a:solidFill>
                <a:latin typeface="Calibri" pitchFamily="34" charset="0"/>
              </a:rPr>
              <a:t> </a:t>
            </a:r>
            <a:r>
              <a:rPr lang="en-GB" sz="2400">
                <a:latin typeface="Calibri" pitchFamily="34" charset="0"/>
              </a:rPr>
              <a:t>consumption is almost </a:t>
            </a:r>
            <a:r>
              <a:rPr lang="en-GB" sz="2400" b="1">
                <a:solidFill>
                  <a:srgbClr val="FF3300"/>
                </a:solidFill>
                <a:latin typeface="Calibri" pitchFamily="34" charset="0"/>
              </a:rPr>
              <a:t>$93 billion </a:t>
            </a:r>
            <a:endParaRPr lang="en-GB" sz="2400">
              <a:solidFill>
                <a:srgbClr val="000000"/>
              </a:solidFill>
              <a:latin typeface="Calibri" pitchFamily="34" charset="0"/>
            </a:endParaRPr>
          </a:p>
          <a:p>
            <a:pPr marL="342900" indent="-342900" eaLnBrk="0" hangingPunct="0">
              <a:lnSpc>
                <a:spcPct val="150000"/>
              </a:lnSpc>
              <a:buFont typeface="Arial" charset="0"/>
              <a:buChar char="•"/>
            </a:pPr>
            <a:r>
              <a:rPr lang="en-GB" sz="2400" b="1">
                <a:solidFill>
                  <a:srgbClr val="FF3300"/>
                </a:solidFill>
                <a:latin typeface="Calibri" pitchFamily="34" charset="0"/>
              </a:rPr>
              <a:t>Turkey </a:t>
            </a:r>
            <a:r>
              <a:rPr lang="en-GB" sz="2400">
                <a:latin typeface="Calibri" pitchFamily="34" charset="0"/>
              </a:rPr>
              <a:t>consumes</a:t>
            </a:r>
            <a:r>
              <a:rPr lang="en-GB" sz="2400">
                <a:solidFill>
                  <a:srgbClr val="000000"/>
                </a:solidFill>
                <a:latin typeface="Calibri" pitchFamily="34" charset="0"/>
              </a:rPr>
              <a:t> approx.  </a:t>
            </a:r>
            <a:r>
              <a:rPr lang="en-GB" sz="2400" b="1">
                <a:solidFill>
                  <a:srgbClr val="FF3300"/>
                </a:solidFill>
                <a:latin typeface="Calibri" pitchFamily="34" charset="0"/>
              </a:rPr>
              <a:t>$100 billion</a:t>
            </a:r>
            <a:endParaRPr lang="en-GB" sz="2400">
              <a:solidFill>
                <a:srgbClr val="FF3300"/>
              </a:solidFill>
              <a:latin typeface="Calibri" pitchFamily="34" charset="0"/>
            </a:endParaRPr>
          </a:p>
          <a:p>
            <a:pPr marL="342900" indent="-342900" eaLnBrk="0" hangingPunct="0">
              <a:lnSpc>
                <a:spcPct val="150000"/>
              </a:lnSpc>
              <a:buFont typeface="Arial" charset="0"/>
              <a:buChar char="•"/>
            </a:pPr>
            <a:r>
              <a:rPr lang="en-GB" sz="2400" b="1">
                <a:solidFill>
                  <a:srgbClr val="FF3300"/>
                </a:solidFill>
                <a:latin typeface="Calibri" pitchFamily="34" charset="0"/>
              </a:rPr>
              <a:t>Indonesia’s</a:t>
            </a:r>
            <a:r>
              <a:rPr lang="en-GB" sz="2400" b="1">
                <a:solidFill>
                  <a:srgbClr val="000000"/>
                </a:solidFill>
                <a:latin typeface="Calibri" pitchFamily="34" charset="0"/>
              </a:rPr>
              <a:t> </a:t>
            </a:r>
            <a:r>
              <a:rPr lang="en-GB" sz="2400">
                <a:solidFill>
                  <a:srgbClr val="000000"/>
                </a:solidFill>
                <a:latin typeface="Calibri" pitchFamily="34" charset="0"/>
              </a:rPr>
              <a:t>annual Halal Food consumption is </a:t>
            </a:r>
            <a:r>
              <a:rPr lang="en-GB" sz="2400" b="1">
                <a:solidFill>
                  <a:srgbClr val="FF3300"/>
                </a:solidFill>
                <a:latin typeface="Calibri" pitchFamily="34" charset="0"/>
              </a:rPr>
              <a:t>$197 billion.</a:t>
            </a:r>
          </a:p>
          <a:p>
            <a:pPr marL="342900" indent="-342900" eaLnBrk="0" hangingPunct="0">
              <a:lnSpc>
                <a:spcPct val="150000"/>
              </a:lnSpc>
              <a:buFont typeface="Arial" charset="0"/>
              <a:buChar char="•"/>
            </a:pPr>
            <a:r>
              <a:rPr lang="en-US" sz="2400">
                <a:solidFill>
                  <a:srgbClr val="000000"/>
                </a:solidFill>
                <a:latin typeface="Calibri" pitchFamily="34" charset="0"/>
              </a:rPr>
              <a:t>Other major consumers of Halal Food include </a:t>
            </a:r>
            <a:r>
              <a:rPr lang="en-US" sz="2400" b="1">
                <a:solidFill>
                  <a:srgbClr val="FF3300"/>
                </a:solidFill>
                <a:latin typeface="Calibri" pitchFamily="34" charset="0"/>
              </a:rPr>
              <a:t>Malaysia</a:t>
            </a:r>
            <a:r>
              <a:rPr lang="en-US" sz="2400" b="1">
                <a:solidFill>
                  <a:srgbClr val="FF0000"/>
                </a:solidFill>
                <a:latin typeface="Calibri" pitchFamily="34" charset="0"/>
              </a:rPr>
              <a:t>, Africa</a:t>
            </a:r>
            <a:r>
              <a:rPr lang="en-US" sz="2400">
                <a:solidFill>
                  <a:srgbClr val="000000"/>
                </a:solidFill>
                <a:latin typeface="Calibri" pitchFamily="34" charset="0"/>
              </a:rPr>
              <a:t>, and other Muslim countries.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201613"/>
            <a:ext cx="8229600" cy="441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200000"/>
              </a:lnSpc>
              <a:defRPr/>
            </a:pPr>
            <a:r>
              <a:rPr lang="en-US" sz="2400">
                <a:latin typeface="+mn-lt"/>
                <a:cs typeface="Times New Roman" pitchFamily="18" charset="0"/>
              </a:rPr>
              <a:t>These figures confirm that the Islamic countries is still </a:t>
            </a:r>
            <a:r>
              <a:rPr lang="en-US" sz="2400">
                <a:solidFill>
                  <a:srgbClr val="00B050"/>
                </a:solidFill>
                <a:latin typeface="+mn-lt"/>
                <a:cs typeface="Times New Roman" pitchFamily="18" charset="0"/>
              </a:rPr>
              <a:t>the first consumer of Halal products</a:t>
            </a:r>
            <a:r>
              <a:rPr lang="en-US" sz="2400">
                <a:latin typeface="+mn-lt"/>
                <a:cs typeface="Times New Roman" pitchFamily="18" charset="0"/>
              </a:rPr>
              <a:t> while Europe and American Markets are considered to be emerging markets, and it is expected that </a:t>
            </a:r>
            <a:r>
              <a:rPr lang="en-US" sz="2400">
                <a:solidFill>
                  <a:srgbClr val="00B050"/>
                </a:solidFill>
                <a:latin typeface="+mn-lt"/>
                <a:cs typeface="Times New Roman" pitchFamily="18" charset="0"/>
              </a:rPr>
              <a:t>in the coming years</a:t>
            </a:r>
            <a:r>
              <a:rPr lang="en-US" sz="2400">
                <a:latin typeface="+mn-lt"/>
                <a:cs typeface="Times New Roman" pitchFamily="18" charset="0"/>
              </a:rPr>
              <a:t> Halal trade will accommodate a bigger size of the market </a:t>
            </a:r>
            <a:r>
              <a:rPr lang="en-US" sz="2400">
                <a:solidFill>
                  <a:srgbClr val="FF0000"/>
                </a:solidFill>
                <a:latin typeface="+mn-lt"/>
                <a:cs typeface="Times New Roman" pitchFamily="18" charset="0"/>
              </a:rPr>
              <a:t>if</a:t>
            </a:r>
            <a:r>
              <a:rPr lang="en-US" sz="2400">
                <a:latin typeface="+mn-lt"/>
                <a:cs typeface="Times New Roman" pitchFamily="18" charset="0"/>
              </a:rPr>
              <a:t> Islamic countries showed interests in producing Halal products and invade both European and American markets.</a:t>
            </a:r>
          </a:p>
        </p:txBody>
      </p:sp>
      <p:pic>
        <p:nvPicPr>
          <p:cNvPr id="28675" name="Picture 3"/>
          <p:cNvPicPr>
            <a:picLocks noChangeAspect="1" noChangeArrowheads="1"/>
          </p:cNvPicPr>
          <p:nvPr/>
        </p:nvPicPr>
        <p:blipFill>
          <a:blip r:embed="rId2"/>
          <a:srcRect/>
          <a:stretch>
            <a:fillRect/>
          </a:stretch>
        </p:blipFill>
        <p:spPr bwMode="auto">
          <a:xfrm>
            <a:off x="381000" y="4664075"/>
            <a:ext cx="4114800" cy="1889125"/>
          </a:xfrm>
          <a:prstGeom prst="rect">
            <a:avLst/>
          </a:prstGeom>
          <a:noFill/>
          <a:ln w="9525">
            <a:noFill/>
            <a:miter lim="800000"/>
            <a:headEnd/>
            <a:tailEnd/>
          </a:ln>
        </p:spPr>
      </p:pic>
      <p:pic>
        <p:nvPicPr>
          <p:cNvPr id="28676" name="Picture 5"/>
          <p:cNvPicPr>
            <a:picLocks noChangeAspect="1" noChangeArrowheads="1"/>
          </p:cNvPicPr>
          <p:nvPr/>
        </p:nvPicPr>
        <p:blipFill>
          <a:blip r:embed="rId3"/>
          <a:srcRect/>
          <a:stretch>
            <a:fillRect/>
          </a:stretch>
        </p:blipFill>
        <p:spPr bwMode="auto">
          <a:xfrm>
            <a:off x="0" y="6172200"/>
            <a:ext cx="914400" cy="685800"/>
          </a:xfrm>
          <a:prstGeom prst="rect">
            <a:avLst/>
          </a:prstGeom>
          <a:noFill/>
          <a:ln w="9525">
            <a:noFill/>
            <a:miter lim="800000"/>
            <a:headEnd/>
            <a:tailEnd/>
          </a:ln>
        </p:spPr>
      </p:pic>
      <p:pic>
        <p:nvPicPr>
          <p:cNvPr id="28677" name="Picture 6"/>
          <p:cNvPicPr>
            <a:picLocks noChangeAspect="1" noChangeArrowheads="1"/>
          </p:cNvPicPr>
          <p:nvPr/>
        </p:nvPicPr>
        <p:blipFill>
          <a:blip r:embed="rId4"/>
          <a:srcRect/>
          <a:stretch>
            <a:fillRect/>
          </a:stretch>
        </p:blipFill>
        <p:spPr bwMode="auto">
          <a:xfrm>
            <a:off x="1941513" y="4702175"/>
            <a:ext cx="573087" cy="32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27013"/>
            <a:ext cx="8458200" cy="335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150000"/>
              </a:lnSpc>
              <a:buFont typeface="Courier New" pitchFamily="49" charset="0"/>
              <a:buChar char="o"/>
              <a:defRPr/>
            </a:pPr>
            <a:r>
              <a:rPr lang="en-US" sz="2400" dirty="0">
                <a:latin typeface="+mn-lt"/>
                <a:cs typeface="Times New Roman" pitchFamily="18" charset="0"/>
              </a:rPr>
              <a:t>In light of the rapid growth of the economies of the Gulf region, such as </a:t>
            </a:r>
            <a:r>
              <a:rPr lang="en-US" sz="2400" dirty="0">
                <a:solidFill>
                  <a:srgbClr val="00B050"/>
                </a:solidFill>
                <a:latin typeface="+mn-lt"/>
                <a:cs typeface="Times New Roman" pitchFamily="18" charset="0"/>
              </a:rPr>
              <a:t>Saudi Arabia, Kuwait</a:t>
            </a:r>
            <a:r>
              <a:rPr lang="en-US" sz="2400" dirty="0">
                <a:latin typeface="+mn-lt"/>
                <a:cs typeface="Times New Roman" pitchFamily="18" charset="0"/>
              </a:rPr>
              <a:t> and </a:t>
            </a:r>
            <a:r>
              <a:rPr lang="en-US" sz="2400" dirty="0">
                <a:solidFill>
                  <a:srgbClr val="00B050"/>
                </a:solidFill>
                <a:latin typeface="+mn-lt"/>
                <a:cs typeface="Times New Roman" pitchFamily="18" charset="0"/>
              </a:rPr>
              <a:t>UAE</a:t>
            </a:r>
            <a:r>
              <a:rPr lang="en-US" sz="2400" dirty="0">
                <a:latin typeface="+mn-lt"/>
                <a:cs typeface="Times New Roman" pitchFamily="18" charset="0"/>
              </a:rPr>
              <a:t>, and the growing needs of the workforce, which will lead to an increase in population, it is expected that the volume of Halal food imports to these three countries will increase especially meat which constitute a main diet commodity of the population.</a:t>
            </a:r>
          </a:p>
        </p:txBody>
      </p:sp>
      <p:pic>
        <p:nvPicPr>
          <p:cNvPr id="29699" name="Picture 3"/>
          <p:cNvPicPr>
            <a:picLocks noChangeAspect="1" noChangeArrowheads="1"/>
          </p:cNvPicPr>
          <p:nvPr/>
        </p:nvPicPr>
        <p:blipFill>
          <a:blip r:embed="rId2"/>
          <a:srcRect/>
          <a:stretch>
            <a:fillRect/>
          </a:stretch>
        </p:blipFill>
        <p:spPr bwMode="auto">
          <a:xfrm>
            <a:off x="685800" y="5715000"/>
            <a:ext cx="1319213" cy="879475"/>
          </a:xfrm>
          <a:prstGeom prst="rect">
            <a:avLst/>
          </a:prstGeom>
          <a:noFill/>
          <a:ln w="9525">
            <a:noFill/>
            <a:miter lim="800000"/>
            <a:headEnd/>
            <a:tailEnd/>
          </a:ln>
        </p:spPr>
      </p:pic>
      <p:pic>
        <p:nvPicPr>
          <p:cNvPr id="29700" name="Picture 4"/>
          <p:cNvPicPr>
            <a:picLocks noChangeAspect="1" noChangeArrowheads="1"/>
          </p:cNvPicPr>
          <p:nvPr/>
        </p:nvPicPr>
        <p:blipFill>
          <a:blip r:embed="rId3"/>
          <a:srcRect/>
          <a:stretch>
            <a:fillRect/>
          </a:stretch>
        </p:blipFill>
        <p:spPr bwMode="auto">
          <a:xfrm>
            <a:off x="5257800" y="5748338"/>
            <a:ext cx="1322388" cy="879475"/>
          </a:xfrm>
          <a:prstGeom prst="rect">
            <a:avLst/>
          </a:prstGeom>
          <a:noFill/>
          <a:ln w="9525">
            <a:noFill/>
            <a:miter lim="800000"/>
            <a:headEnd/>
            <a:tailEnd/>
          </a:ln>
        </p:spPr>
      </p:pic>
      <p:pic>
        <p:nvPicPr>
          <p:cNvPr id="29701" name="Picture 2" descr="نتيجة بحث الصور عن ‪kuwait flag‬‏"/>
          <p:cNvPicPr>
            <a:picLocks noChangeAspect="1" noChangeArrowheads="1"/>
          </p:cNvPicPr>
          <p:nvPr/>
        </p:nvPicPr>
        <p:blipFill>
          <a:blip r:embed="rId4"/>
          <a:srcRect/>
          <a:stretch>
            <a:fillRect/>
          </a:stretch>
        </p:blipFill>
        <p:spPr bwMode="auto">
          <a:xfrm>
            <a:off x="3200400" y="5683250"/>
            <a:ext cx="1319213" cy="879475"/>
          </a:xfrm>
          <a:prstGeom prst="rect">
            <a:avLst/>
          </a:prstGeom>
          <a:noFill/>
          <a:ln w="9525">
            <a:noFill/>
            <a:miter lim="800000"/>
            <a:headEnd/>
            <a:tailEnd/>
          </a:ln>
        </p:spPr>
      </p:pic>
      <p:grpSp>
        <p:nvGrpSpPr>
          <p:cNvPr id="3" name="Group 2"/>
          <p:cNvGrpSpPr>
            <a:grpSpLocks/>
          </p:cNvGrpSpPr>
          <p:nvPr/>
        </p:nvGrpSpPr>
        <p:grpSpPr bwMode="auto">
          <a:xfrm>
            <a:off x="228600" y="3657600"/>
            <a:ext cx="8458200" cy="2905125"/>
            <a:chOff x="228600" y="3657600"/>
            <a:chExt cx="8458200" cy="2905125"/>
          </a:xfrm>
        </p:grpSpPr>
        <p:pic>
          <p:nvPicPr>
            <p:cNvPr id="29703" name="Picture 4" descr="نتيجة بحث الصور عن ‪Oman flag‬‏"/>
            <p:cNvPicPr>
              <a:picLocks noChangeAspect="1" noChangeArrowheads="1"/>
            </p:cNvPicPr>
            <p:nvPr/>
          </p:nvPicPr>
          <p:blipFill>
            <a:blip r:embed="rId5"/>
            <a:srcRect/>
            <a:stretch>
              <a:fillRect/>
            </a:stretch>
          </p:blipFill>
          <p:spPr bwMode="auto">
            <a:xfrm>
              <a:off x="7327900" y="5748338"/>
              <a:ext cx="1319213" cy="814387"/>
            </a:xfrm>
            <a:prstGeom prst="rect">
              <a:avLst/>
            </a:prstGeom>
            <a:noFill/>
            <a:ln w="9525">
              <a:noFill/>
              <a:miter lim="800000"/>
              <a:headEnd/>
              <a:tailEnd/>
            </a:ln>
          </p:spPr>
        </p:pic>
        <p:sp>
          <p:nvSpPr>
            <p:cNvPr id="7" name="Rectangle 6"/>
            <p:cNvSpPr>
              <a:spLocks noChangeArrowheads="1"/>
            </p:cNvSpPr>
            <p:nvPr/>
          </p:nvSpPr>
          <p:spPr bwMode="auto">
            <a:xfrm>
              <a:off x="228600" y="3657600"/>
              <a:ext cx="8458200" cy="146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cs typeface="Times New Roman" pitchFamily="18" charset="0"/>
                </a:rPr>
                <a:t>Oman on the other hand is booming in food production for the  food security of Qatar.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458200" cy="2862263"/>
          </a:xfrm>
          <a:prstGeom prst="rect">
            <a:avLst/>
          </a:prstGeom>
        </p:spPr>
        <p:txBody>
          <a:bodyPr>
            <a:spAutoFit/>
          </a:bodyPr>
          <a:lstStyle/>
          <a:p>
            <a:pPr marL="457200" indent="-457200" algn="just">
              <a:lnSpc>
                <a:spcPct val="250000"/>
              </a:lnSpc>
              <a:buFont typeface="Courier New" pitchFamily="49" charset="0"/>
              <a:buChar char="o"/>
              <a:defRPr/>
            </a:pPr>
            <a:r>
              <a:rPr lang="en-US" sz="3600" dirty="0">
                <a:latin typeface="+mn-lt"/>
              </a:rPr>
              <a:t>One will find controversial figures on the size of the Halal market.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9144000" cy="6865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76200" y="387350"/>
            <a:ext cx="8915400" cy="684213"/>
          </a:xfrm>
          <a:prstGeom prst="rect">
            <a:avLst/>
          </a:prstGeom>
          <a:solidFill>
            <a:srgbClr val="00B050"/>
          </a:solidFill>
          <a:ln w="9525">
            <a:noFill/>
            <a:miter lim="800000"/>
            <a:headEnd/>
            <a:tailEnd/>
          </a:ln>
        </p:spPr>
        <p:txBody>
          <a:bodyPr>
            <a:spAutoFit/>
          </a:bodyPr>
          <a:lstStyle/>
          <a:p>
            <a:pPr algn="just">
              <a:lnSpc>
                <a:spcPct val="150000"/>
              </a:lnSpc>
              <a:spcBef>
                <a:spcPts val="600"/>
              </a:spcBef>
            </a:pPr>
            <a:r>
              <a:rPr lang="en-US" sz="2800" b="1">
                <a:solidFill>
                  <a:schemeClr val="bg1"/>
                </a:solidFill>
                <a:latin typeface="Times New Roman" pitchFamily="18" charset="0"/>
                <a:cs typeface="Times New Roman" pitchFamily="18" charset="0"/>
              </a:rPr>
              <a:t>Scope</a:t>
            </a:r>
          </a:p>
        </p:txBody>
      </p:sp>
      <p:sp>
        <p:nvSpPr>
          <p:cNvPr id="5" name="Rectangle 4"/>
          <p:cNvSpPr>
            <a:spLocks noChangeArrowheads="1"/>
          </p:cNvSpPr>
          <p:nvPr/>
        </p:nvSpPr>
        <p:spPr bwMode="auto">
          <a:xfrm>
            <a:off x="76200" y="1308100"/>
            <a:ext cx="8915400" cy="4894263"/>
          </a:xfrm>
          <a:prstGeom prst="rect">
            <a:avLst/>
          </a:prstGeom>
          <a:noFill/>
          <a:ln w="9525">
            <a:noFill/>
            <a:miter lim="800000"/>
            <a:headEnd/>
            <a:tailEnd/>
          </a:ln>
        </p:spPr>
        <p:txBody>
          <a:bodyPr>
            <a:spAutoFit/>
          </a:bodyPr>
          <a:lstStyle/>
          <a:p>
            <a:pPr marL="457200" indent="-457200" algn="just">
              <a:lnSpc>
                <a:spcPct val="150000"/>
              </a:lnSpc>
              <a:spcBef>
                <a:spcPts val="600"/>
              </a:spcBef>
              <a:buFont typeface="Courier New" pitchFamily="49" charset="0"/>
              <a:buChar char="o"/>
              <a:defRPr/>
            </a:pPr>
            <a:r>
              <a:rPr lang="en-US" sz="2200" dirty="0">
                <a:latin typeface="+mn-lt"/>
                <a:cs typeface="Times New Roman" pitchFamily="18" charset="0"/>
              </a:rPr>
              <a:t>This presentation shed the light on the current status of global Halal market and its potential investment opportunities in its products and services.</a:t>
            </a:r>
          </a:p>
          <a:p>
            <a:pPr marL="457200" indent="-457200" algn="just">
              <a:lnSpc>
                <a:spcPct val="150000"/>
              </a:lnSpc>
              <a:spcBef>
                <a:spcPts val="600"/>
              </a:spcBef>
              <a:buFont typeface="Courier New" pitchFamily="49" charset="0"/>
              <a:buChar char="o"/>
              <a:defRPr/>
            </a:pPr>
            <a:r>
              <a:rPr lang="en-US" sz="2200" dirty="0">
                <a:latin typeface="+mn-lt"/>
                <a:cs typeface="Times New Roman" pitchFamily="18" charset="0"/>
              </a:rPr>
              <a:t>A market with a </a:t>
            </a:r>
            <a:r>
              <a:rPr lang="en-US" sz="2200" dirty="0">
                <a:latin typeface="+mn-lt"/>
              </a:rPr>
              <a:t>fortune of revenue</a:t>
            </a:r>
            <a:r>
              <a:rPr lang="en-US" sz="2200" dirty="0">
                <a:latin typeface="+mn-lt"/>
                <a:cs typeface="Times New Roman" pitchFamily="18" charset="0"/>
              </a:rPr>
              <a:t>.</a:t>
            </a:r>
          </a:p>
          <a:p>
            <a:pPr marL="457200" indent="-457200" algn="just">
              <a:lnSpc>
                <a:spcPct val="150000"/>
              </a:lnSpc>
              <a:spcBef>
                <a:spcPts val="600"/>
              </a:spcBef>
              <a:buFont typeface="Courier New" pitchFamily="49" charset="0"/>
              <a:buChar char="o"/>
              <a:defRPr/>
            </a:pPr>
            <a:r>
              <a:rPr lang="en-US" sz="2200" dirty="0">
                <a:latin typeface="+mn-lt"/>
                <a:cs typeface="Times New Roman" pitchFamily="18" charset="0"/>
              </a:rPr>
              <a:t>A market with about two billion Muslim consumers </a:t>
            </a:r>
            <a:r>
              <a:rPr lang="en-US" sz="2200" dirty="0">
                <a:latin typeface="+mn-lt"/>
              </a:rPr>
              <a:t>and </a:t>
            </a:r>
            <a:r>
              <a:rPr lang="en-US" sz="2200" dirty="0">
                <a:latin typeface="+mn-lt"/>
                <a:ea typeface="Verdana" pitchFamily="34" charset="0"/>
                <a:cs typeface="Verdana" pitchFamily="34" charset="0"/>
              </a:rPr>
              <a:t>more than this number with non-Muslims.</a:t>
            </a:r>
          </a:p>
          <a:p>
            <a:pPr marL="457200" indent="-457200" algn="just">
              <a:lnSpc>
                <a:spcPct val="150000"/>
              </a:lnSpc>
              <a:spcBef>
                <a:spcPts val="600"/>
              </a:spcBef>
              <a:buFont typeface="Courier New" pitchFamily="49" charset="0"/>
              <a:buChar char="o"/>
              <a:defRPr/>
            </a:pPr>
            <a:r>
              <a:rPr lang="en-US" sz="2200" dirty="0">
                <a:latin typeface="+mn-lt"/>
                <a:cs typeface="Times New Roman" pitchFamily="18" charset="0"/>
              </a:rPr>
              <a:t>A market with economically growing with </a:t>
            </a:r>
            <a:r>
              <a:rPr lang="en-US" sz="2200" dirty="0">
                <a:latin typeface="+mn-lt"/>
              </a:rPr>
              <a:t>estimated annual rate of 20%. Thus making it one of the fastest growing consumer segments in the world, and creating a strong presence in developed countries. </a:t>
            </a:r>
            <a:endParaRPr lang="ar-KW" sz="2200" dirty="0">
              <a:latin typeface="+mn-lt"/>
              <a:cs typeface="Times New Roman" pitchFamily="18" charset="0"/>
            </a:endParaRPr>
          </a:p>
        </p:txBody>
      </p:sp>
      <p:sp>
        <p:nvSpPr>
          <p:cNvPr id="2" name="Rectangle 1"/>
          <p:cNvSpPr/>
          <p:nvPr/>
        </p:nvSpPr>
        <p:spPr>
          <a:xfrm>
            <a:off x="304800" y="6400800"/>
            <a:ext cx="8458200" cy="400050"/>
          </a:xfrm>
          <a:prstGeom prst="rect">
            <a:avLst/>
          </a:prstGeom>
        </p:spPr>
        <p:txBody>
          <a:bodyPr>
            <a:spAutoFit/>
          </a:bodyPr>
          <a:lstStyle/>
          <a:p>
            <a:pPr>
              <a:defRPr/>
            </a:pPr>
            <a:r>
              <a:rPr lang="en-US" sz="1000" b="1" dirty="0">
                <a:latin typeface="+mn-lt"/>
              </a:rPr>
              <a:t>*STATE OF THE GLOBAL ISLAMIC ECONOMY REPORT 2016/17</a:t>
            </a:r>
          </a:p>
          <a:p>
            <a:pPr>
              <a:defRPr/>
            </a:pPr>
            <a:r>
              <a:rPr lang="en-US" sz="1000" b="1" dirty="0">
                <a:solidFill>
                  <a:srgbClr val="0070C0"/>
                </a:solidFill>
                <a:latin typeface="+mn-lt"/>
              </a:rPr>
              <a:t>https://www.salaamgateway.com/en/story/ReportStateoftheGlobalIslamicEconomy201718-SALAAM27112017104745/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98438"/>
            <a:ext cx="8343900" cy="639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800" b="1" dirty="0">
                <a:latin typeface="+mn-lt"/>
                <a:cs typeface="Verdana"/>
              </a:rPr>
              <a:t>Global HALAL Market  </a:t>
            </a:r>
            <a:r>
              <a:rPr lang="en-US" sz="2800" b="1" dirty="0" smtClean="0">
                <a:latin typeface="+mn-lt"/>
                <a:cs typeface="Verdana"/>
              </a:rPr>
              <a:t>Present  </a:t>
            </a:r>
            <a:r>
              <a:rPr lang="en-US" sz="2800" b="1" dirty="0">
                <a:latin typeface="+mn-lt"/>
                <a:cs typeface="Verdana"/>
              </a:rPr>
              <a:t>&amp;  Future</a:t>
            </a:r>
          </a:p>
        </p:txBody>
      </p:sp>
      <p:sp>
        <p:nvSpPr>
          <p:cNvPr id="4" name="Rectangle 2"/>
          <p:cNvSpPr txBox="1">
            <a:spLocks noChangeArrowheads="1"/>
          </p:cNvSpPr>
          <p:nvPr/>
        </p:nvSpPr>
        <p:spPr>
          <a:xfrm>
            <a:off x="457200" y="838200"/>
            <a:ext cx="8343900" cy="914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tabLst>
                <a:tab pos="288925" algn="l"/>
                <a:tab pos="1246188" algn="ctr"/>
              </a:tabLst>
              <a:defRPr/>
            </a:pPr>
            <a:r>
              <a:rPr lang="en-US" altLang="en-US" sz="2400" dirty="0">
                <a:latin typeface="+mn-lt"/>
                <a:ea typeface="Verdana" panose="020B0604030504040204" pitchFamily="34" charset="0"/>
                <a:cs typeface="Verdana" panose="020B0604030504040204" pitchFamily="34" charset="0"/>
              </a:rPr>
              <a:t>GLOBAL HALAL MARKET</a:t>
            </a:r>
          </a:p>
          <a:p>
            <a:pPr algn="just">
              <a:defRPr/>
            </a:pPr>
            <a:r>
              <a:rPr lang="en-US" altLang="en-US" sz="2000" dirty="0" smtClean="0">
                <a:latin typeface="+mn-lt"/>
                <a:ea typeface="Verdana" panose="020B0604030504040204" pitchFamily="34" charset="0"/>
                <a:cs typeface="Verdana" panose="020B0604030504040204" pitchFamily="34" charset="0"/>
              </a:rPr>
              <a:t>The </a:t>
            </a:r>
            <a:r>
              <a:rPr lang="en-US" altLang="en-US" sz="2000" dirty="0">
                <a:latin typeface="+mn-lt"/>
                <a:ea typeface="Verdana" panose="020B0604030504040204" pitchFamily="34" charset="0"/>
                <a:cs typeface="Verdana" panose="020B0604030504040204" pitchFamily="34" charset="0"/>
              </a:rPr>
              <a:t>USD $ 3 Trillion Global Halal Market is divided  in the following sectors</a:t>
            </a:r>
            <a:r>
              <a:rPr lang="en-US" altLang="en-US" sz="2000" dirty="0" smtClean="0">
                <a:latin typeface="+mn-lt"/>
                <a:ea typeface="Verdana" panose="020B0604030504040204" pitchFamily="34" charset="0"/>
                <a:cs typeface="Verdana" panose="020B0604030504040204" pitchFamily="34" charset="0"/>
              </a:rPr>
              <a:t>:</a:t>
            </a:r>
            <a:endParaRPr lang="en-US" altLang="en-US" sz="2000" dirty="0">
              <a:latin typeface="+mn-lt"/>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457200" y="1828800"/>
          <a:ext cx="4652498" cy="4495796"/>
        </p:xfrm>
        <a:graphic>
          <a:graphicData uri="http://schemas.openxmlformats.org/drawingml/2006/table">
            <a:tbl>
              <a:tblPr firstRow="1" firstCol="1" bandRow="1">
                <a:tableStyleId>{3C2FFA5D-87B4-456A-9821-1D502468CF0F}</a:tableStyleId>
              </a:tblPr>
              <a:tblGrid>
                <a:gridCol w="1992252"/>
                <a:gridCol w="2660246"/>
              </a:tblGrid>
              <a:tr h="1069025">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SECTOR</a:t>
                      </a:r>
                      <a:endParaRPr lang="en-US" sz="20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Halal Market 2013</a:t>
                      </a:r>
                    </a:p>
                    <a:p>
                      <a:pPr marL="0" marR="0">
                        <a:spcBef>
                          <a:spcPts val="0"/>
                        </a:spcBef>
                        <a:spcAft>
                          <a:spcPts val="0"/>
                        </a:spcAft>
                      </a:pPr>
                      <a:r>
                        <a:rPr lang="en-US" sz="2400" dirty="0">
                          <a:effectLst/>
                        </a:rPr>
                        <a:t>US $ (Billions)</a:t>
                      </a:r>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tc>
              </a:tr>
              <a:tr h="379692">
                <a:tc>
                  <a:txBody>
                    <a:bodyPr/>
                    <a:lstStyle/>
                    <a:p>
                      <a:pPr marL="0" marR="0">
                        <a:spcBef>
                          <a:spcPts val="0"/>
                        </a:spcBef>
                        <a:spcAft>
                          <a:spcPts val="0"/>
                        </a:spcAft>
                      </a:pPr>
                      <a:r>
                        <a:rPr lang="en-US" sz="2000" dirty="0">
                          <a:effectLst/>
                        </a:rPr>
                        <a:t>Halal Food</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$ 1,292</a:t>
                      </a:r>
                      <a:endParaRPr lang="en-US" sz="2400" dirty="0">
                        <a:effectLst/>
                        <a:latin typeface="Times New Roman" panose="02020603050405020304" pitchFamily="18" charset="0"/>
                        <a:ea typeface="Calibri" panose="020F0502020204030204" pitchFamily="34" charset="0"/>
                      </a:endParaRPr>
                    </a:p>
                  </a:txBody>
                  <a:tcPr marL="68580" marR="68580" marT="0" marB="0"/>
                </a:tc>
              </a:tr>
              <a:tr h="379692">
                <a:tc>
                  <a:txBody>
                    <a:bodyPr/>
                    <a:lstStyle/>
                    <a:p>
                      <a:pPr marL="0" marR="0">
                        <a:spcBef>
                          <a:spcPts val="0"/>
                        </a:spcBef>
                        <a:spcAft>
                          <a:spcPts val="0"/>
                        </a:spcAft>
                      </a:pPr>
                      <a:r>
                        <a:rPr lang="en-US" sz="2000" dirty="0">
                          <a:effectLst/>
                        </a:rPr>
                        <a:t>Islamic Finance</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$ 1,214</a:t>
                      </a:r>
                      <a:endParaRPr lang="en-US" sz="2400" dirty="0">
                        <a:effectLst/>
                        <a:latin typeface="Times New Roman" panose="02020603050405020304" pitchFamily="18" charset="0"/>
                        <a:ea typeface="Calibri" panose="020F0502020204030204" pitchFamily="34" charset="0"/>
                      </a:endParaRPr>
                    </a:p>
                  </a:txBody>
                  <a:tcPr marL="68580" marR="68580" marT="0" marB="0"/>
                </a:tc>
              </a:tr>
              <a:tr h="379692">
                <a:tc>
                  <a:txBody>
                    <a:bodyPr/>
                    <a:lstStyle/>
                    <a:p>
                      <a:pPr marL="0" marR="0">
                        <a:spcBef>
                          <a:spcPts val="0"/>
                        </a:spcBef>
                        <a:spcAft>
                          <a:spcPts val="0"/>
                        </a:spcAft>
                      </a:pPr>
                      <a:r>
                        <a:rPr lang="en-US" sz="2000" dirty="0" smtClean="0">
                          <a:effectLst/>
                        </a:rPr>
                        <a:t>Islamic Fashion</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tabLst>
                          <a:tab pos="288290" algn="l"/>
                          <a:tab pos="1245870" algn="ctr"/>
                        </a:tabLst>
                      </a:pPr>
                      <a:r>
                        <a:rPr lang="en-US" sz="2400" dirty="0">
                          <a:effectLst/>
                        </a:rPr>
                        <a:t>$    266</a:t>
                      </a:r>
                      <a:endParaRPr lang="en-US" sz="2400" dirty="0">
                        <a:effectLst/>
                        <a:latin typeface="Times New Roman" panose="02020603050405020304" pitchFamily="18" charset="0"/>
                        <a:ea typeface="Calibri" panose="020F0502020204030204" pitchFamily="34" charset="0"/>
                      </a:endParaRPr>
                    </a:p>
                  </a:txBody>
                  <a:tcPr marL="68580" marR="68580" marT="0" marB="0"/>
                </a:tc>
              </a:tr>
              <a:tr h="379692">
                <a:tc>
                  <a:txBody>
                    <a:bodyPr/>
                    <a:lstStyle/>
                    <a:p>
                      <a:pPr marL="0" marR="0">
                        <a:spcBef>
                          <a:spcPts val="0"/>
                        </a:spcBef>
                        <a:spcAft>
                          <a:spcPts val="0"/>
                        </a:spcAft>
                      </a:pPr>
                      <a:r>
                        <a:rPr lang="en-US" sz="2000" dirty="0" smtClean="0">
                          <a:effectLst/>
                        </a:rPr>
                        <a:t>Halal Tourism</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140</a:t>
                      </a:r>
                      <a:endParaRPr lang="en-US" sz="2400" dirty="0">
                        <a:effectLst/>
                        <a:latin typeface="Times New Roman" panose="02020603050405020304" pitchFamily="18" charset="0"/>
                        <a:ea typeface="Calibri" panose="020F0502020204030204" pitchFamily="34" charset="0"/>
                      </a:endParaRPr>
                    </a:p>
                  </a:txBody>
                  <a:tcPr marL="68580" marR="68580" marT="0" marB="0"/>
                </a:tc>
              </a:tr>
              <a:tr h="611324">
                <a:tc>
                  <a:txBody>
                    <a:bodyPr/>
                    <a:lstStyle/>
                    <a:p>
                      <a:pPr marL="0" marR="0">
                        <a:spcBef>
                          <a:spcPts val="0"/>
                        </a:spcBef>
                        <a:spcAft>
                          <a:spcPts val="0"/>
                        </a:spcAft>
                      </a:pPr>
                      <a:r>
                        <a:rPr lang="en-US" sz="2000" dirty="0">
                          <a:effectLst/>
                        </a:rPr>
                        <a:t>Media &amp; Recreation</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185</a:t>
                      </a:r>
                      <a:endParaRPr lang="en-US" sz="2400" dirty="0">
                        <a:effectLst/>
                        <a:latin typeface="Times New Roman" panose="02020603050405020304" pitchFamily="18" charset="0"/>
                        <a:ea typeface="Calibri" panose="020F0502020204030204" pitchFamily="34" charset="0"/>
                      </a:endParaRPr>
                    </a:p>
                  </a:txBody>
                  <a:tcPr marL="68580" marR="68580" marT="0" marB="0"/>
                </a:tc>
              </a:tr>
              <a:tr h="916987">
                <a:tc>
                  <a:txBody>
                    <a:bodyPr/>
                    <a:lstStyle/>
                    <a:p>
                      <a:pPr marL="0" marR="0">
                        <a:spcBef>
                          <a:spcPts val="0"/>
                        </a:spcBef>
                        <a:spcAft>
                          <a:spcPts val="0"/>
                        </a:spcAft>
                      </a:pPr>
                      <a:r>
                        <a:rPr lang="en-US" sz="2000" dirty="0" smtClean="0">
                          <a:effectLst/>
                        </a:rPr>
                        <a:t>Halal Pharmaceuticals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72</a:t>
                      </a:r>
                      <a:endParaRPr lang="en-US" sz="2400" dirty="0">
                        <a:effectLst/>
                        <a:latin typeface="Times New Roman" panose="02020603050405020304" pitchFamily="18" charset="0"/>
                        <a:ea typeface="Calibri" panose="020F0502020204030204" pitchFamily="34" charset="0"/>
                      </a:endParaRPr>
                    </a:p>
                  </a:txBody>
                  <a:tcPr marL="68580" marR="68580" marT="0" marB="0"/>
                </a:tc>
              </a:tr>
              <a:tr h="379692">
                <a:tc>
                  <a:txBody>
                    <a:bodyPr/>
                    <a:lstStyle/>
                    <a:p>
                      <a:pPr marL="0" marR="0">
                        <a:spcBef>
                          <a:spcPts val="0"/>
                        </a:spcBef>
                        <a:spcAft>
                          <a:spcPts val="0"/>
                        </a:spcAft>
                      </a:pPr>
                      <a:r>
                        <a:rPr lang="en-US" sz="2000" dirty="0" smtClean="0">
                          <a:effectLst/>
                        </a:rPr>
                        <a:t>Halal Cosmetics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rPr>
                        <a:t>$      46</a:t>
                      </a:r>
                      <a:endParaRPr lang="en-US" sz="24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graphicFrame>
        <p:nvGraphicFramePr>
          <p:cNvPr id="6" name="Table 5"/>
          <p:cNvGraphicFramePr>
            <a:graphicFrameLocks noGrp="1"/>
          </p:cNvGraphicFramePr>
          <p:nvPr/>
        </p:nvGraphicFramePr>
        <p:xfrm>
          <a:off x="5295900" y="1857098"/>
          <a:ext cx="3467100" cy="4343404"/>
        </p:xfrm>
        <a:graphic>
          <a:graphicData uri="http://schemas.openxmlformats.org/drawingml/2006/table">
            <a:tbl>
              <a:tblPr firstRow="1" firstCol="1" bandRow="1">
                <a:tableStyleId>{3C2FFA5D-87B4-456A-9821-1D502468CF0F}</a:tableStyleId>
              </a:tblPr>
              <a:tblGrid>
                <a:gridCol w="3467100"/>
              </a:tblGrid>
              <a:tr h="1219352">
                <a:tc>
                  <a:txBody>
                    <a:bodyPr/>
                    <a:lstStyle/>
                    <a:p>
                      <a:pPr marL="0" marR="0">
                        <a:spcBef>
                          <a:spcPts val="0"/>
                        </a:spcBef>
                        <a:spcAft>
                          <a:spcPts val="0"/>
                        </a:spcAft>
                      </a:pPr>
                      <a:r>
                        <a:rPr lang="en-US" sz="2400" dirty="0">
                          <a:effectLst/>
                        </a:rPr>
                        <a:t>Potential Halal Market </a:t>
                      </a:r>
                      <a:r>
                        <a:rPr lang="en-US" sz="2400" dirty="0" smtClean="0">
                          <a:solidFill>
                            <a:srgbClr val="FF0000"/>
                          </a:solidFill>
                          <a:effectLst/>
                        </a:rPr>
                        <a:t>2019</a:t>
                      </a:r>
                      <a:r>
                        <a:rPr lang="en-US" sz="2400" baseline="0" dirty="0" smtClean="0">
                          <a:effectLst/>
                        </a:rPr>
                        <a:t>,   </a:t>
                      </a:r>
                      <a:r>
                        <a:rPr lang="en-US" sz="2400" dirty="0" smtClean="0">
                          <a:effectLst/>
                        </a:rPr>
                        <a:t>US </a:t>
                      </a:r>
                      <a:r>
                        <a:rPr lang="en-US" sz="2400" dirty="0">
                          <a:effectLst/>
                        </a:rPr>
                        <a:t>$ (Billions)</a:t>
                      </a:r>
                      <a:endParaRPr lang="en-US"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435887">
                <a:tc>
                  <a:txBody>
                    <a:bodyPr/>
                    <a:lstStyle/>
                    <a:p>
                      <a:pPr marL="0" marR="0">
                        <a:spcBef>
                          <a:spcPts val="0"/>
                        </a:spcBef>
                        <a:spcAft>
                          <a:spcPts val="0"/>
                        </a:spcAft>
                      </a:pPr>
                      <a:r>
                        <a:rPr lang="en-US" sz="2400" dirty="0">
                          <a:solidFill>
                            <a:srgbClr val="FF0000"/>
                          </a:solidFill>
                          <a:effectLst/>
                        </a:rPr>
                        <a:t>$ 2,536</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35887">
                <a:tc>
                  <a:txBody>
                    <a:bodyPr/>
                    <a:lstStyle/>
                    <a:p>
                      <a:pPr marL="0" marR="0">
                        <a:spcBef>
                          <a:spcPts val="0"/>
                        </a:spcBef>
                        <a:spcAft>
                          <a:spcPts val="0"/>
                        </a:spcAft>
                      </a:pPr>
                      <a:r>
                        <a:rPr lang="en-US" sz="2400" dirty="0">
                          <a:solidFill>
                            <a:srgbClr val="FF0000"/>
                          </a:solidFill>
                          <a:effectLst/>
                        </a:rPr>
                        <a:t>$ 4,178</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35887">
                <a:tc>
                  <a:txBody>
                    <a:bodyPr/>
                    <a:lstStyle/>
                    <a:p>
                      <a:pPr marL="0" marR="0">
                        <a:spcBef>
                          <a:spcPts val="0"/>
                        </a:spcBef>
                        <a:spcAft>
                          <a:spcPts val="0"/>
                        </a:spcAft>
                      </a:pPr>
                      <a:r>
                        <a:rPr lang="en-US" sz="2400" dirty="0">
                          <a:solidFill>
                            <a:srgbClr val="FF0000"/>
                          </a:solidFill>
                          <a:effectLst/>
                        </a:rPr>
                        <a:t>$    484</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35887">
                <a:tc>
                  <a:txBody>
                    <a:bodyPr/>
                    <a:lstStyle/>
                    <a:p>
                      <a:pPr marL="0" marR="0">
                        <a:spcBef>
                          <a:spcPts val="0"/>
                        </a:spcBef>
                        <a:spcAft>
                          <a:spcPts val="0"/>
                        </a:spcAft>
                      </a:pPr>
                      <a:r>
                        <a:rPr lang="en-US" sz="2400" dirty="0">
                          <a:solidFill>
                            <a:srgbClr val="FF0000"/>
                          </a:solidFill>
                          <a:effectLst/>
                        </a:rPr>
                        <a:t>$    238</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35887">
                <a:tc>
                  <a:txBody>
                    <a:bodyPr/>
                    <a:lstStyle/>
                    <a:p>
                      <a:pPr marL="0" marR="0">
                        <a:spcBef>
                          <a:spcPts val="0"/>
                        </a:spcBef>
                        <a:spcAft>
                          <a:spcPts val="0"/>
                        </a:spcAft>
                      </a:pPr>
                      <a:r>
                        <a:rPr lang="en-US" sz="2400" dirty="0">
                          <a:solidFill>
                            <a:srgbClr val="FF0000"/>
                          </a:solidFill>
                          <a:effectLst/>
                        </a:rPr>
                        <a:t>$    301</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435887">
                <a:tc>
                  <a:txBody>
                    <a:bodyPr/>
                    <a:lstStyle/>
                    <a:p>
                      <a:pPr marL="0" marR="0">
                        <a:spcBef>
                          <a:spcPts val="0"/>
                        </a:spcBef>
                        <a:spcAft>
                          <a:spcPts val="0"/>
                        </a:spcAft>
                      </a:pPr>
                      <a:r>
                        <a:rPr lang="en-US" sz="2400" dirty="0">
                          <a:solidFill>
                            <a:srgbClr val="FF0000"/>
                          </a:solidFill>
                          <a:effectLst/>
                        </a:rPr>
                        <a:t>$    103</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r h="508730">
                <a:tc>
                  <a:txBody>
                    <a:bodyPr/>
                    <a:lstStyle/>
                    <a:p>
                      <a:pPr marL="0" marR="0">
                        <a:spcBef>
                          <a:spcPts val="0"/>
                        </a:spcBef>
                        <a:spcAft>
                          <a:spcPts val="0"/>
                        </a:spcAft>
                      </a:pPr>
                      <a:r>
                        <a:rPr lang="en-US" sz="2400" dirty="0">
                          <a:solidFill>
                            <a:srgbClr val="FF0000"/>
                          </a:solidFill>
                          <a:effectLst/>
                        </a:rPr>
                        <a:t>$      73</a:t>
                      </a:r>
                      <a:endParaRPr lang="en-US" sz="24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7" name="Rectangle 6"/>
          <p:cNvSpPr/>
          <p:nvPr/>
        </p:nvSpPr>
        <p:spPr>
          <a:xfrm>
            <a:off x="22225" y="6426200"/>
            <a:ext cx="8778875" cy="355600"/>
          </a:xfrm>
          <a:prstGeom prst="rect">
            <a:avLst/>
          </a:prstGeom>
        </p:spPr>
        <p:txBody>
          <a:bodyPr>
            <a:spAutoFit/>
          </a:bodyPr>
          <a:lstStyle/>
          <a:p>
            <a:pPr>
              <a:lnSpc>
                <a:spcPct val="107000"/>
              </a:lnSpc>
              <a:spcBef>
                <a:spcPts val="0"/>
              </a:spcBef>
              <a:spcAft>
                <a:spcPts val="800"/>
              </a:spcAft>
              <a:defRPr/>
            </a:pPr>
            <a:r>
              <a:rPr lang="en-US" sz="1600" b="1" dirty="0">
                <a:solidFill>
                  <a:srgbClr val="FF0000"/>
                </a:solidFill>
                <a:latin typeface="+mn-lt"/>
                <a:ea typeface="Calibri" panose="020F0502020204030204" pitchFamily="34" charset="0"/>
              </a:rPr>
              <a:t>Source</a:t>
            </a:r>
            <a:r>
              <a:rPr lang="en-US" sz="1600" b="1" dirty="0">
                <a:latin typeface="+mn-lt"/>
                <a:ea typeface="Calibri" panose="020F0502020204030204" pitchFamily="34" charset="0"/>
              </a:rPr>
              <a:t>: State of the Global Islamic Economy 2014-2015/  by Thomas Reuters &amp; DINAR Standard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819400" y="5486400"/>
            <a:ext cx="3352800" cy="923925"/>
          </a:xfrm>
          <a:prstGeom prst="rect">
            <a:avLst/>
          </a:prstGeom>
          <a:noFill/>
          <a:ln w="9525">
            <a:noFill/>
            <a:miter lim="800000"/>
            <a:headEnd/>
            <a:tailEnd/>
          </a:ln>
        </p:spPr>
        <p:txBody>
          <a:bodyPr>
            <a:spAutoFit/>
          </a:bodyPr>
          <a:lstStyle/>
          <a:p>
            <a:pPr lvl="1" algn="just" rtl="1">
              <a:lnSpc>
                <a:spcPct val="150000"/>
              </a:lnSpc>
              <a:tabLst>
                <a:tab pos="914400" algn="l"/>
              </a:tabLst>
            </a:pPr>
            <a:r>
              <a:rPr lang="en-US" b="1">
                <a:solidFill>
                  <a:srgbClr val="000000"/>
                </a:solidFill>
                <a:latin typeface="Simplified Arabic" pitchFamily="18" charset="-78"/>
              </a:rPr>
              <a:t> 62% </a:t>
            </a:r>
            <a:r>
              <a:rPr lang="en-US">
                <a:solidFill>
                  <a:srgbClr val="FF0000"/>
                </a:solidFill>
                <a:latin typeface="Simplified Arabic" pitchFamily="18" charset="-78"/>
              </a:rPr>
              <a:t>Food and Beverages</a:t>
            </a:r>
            <a:endParaRPr lang="ar-KW">
              <a:solidFill>
                <a:srgbClr val="FF0000"/>
              </a:solidFill>
              <a:latin typeface="Simplified Arabic" pitchFamily="18" charset="-78"/>
            </a:endParaRPr>
          </a:p>
          <a:p>
            <a:pPr lvl="1" algn="just">
              <a:lnSpc>
                <a:spcPct val="150000"/>
              </a:lnSpc>
              <a:tabLst>
                <a:tab pos="914400" algn="l"/>
              </a:tabLst>
            </a:pPr>
            <a:r>
              <a:rPr lang="en-US" b="1">
                <a:solidFill>
                  <a:srgbClr val="000000"/>
                </a:solidFill>
                <a:latin typeface="Simplified Arabic" pitchFamily="18" charset="-78"/>
              </a:rPr>
              <a:t>38%</a:t>
            </a:r>
            <a:r>
              <a:rPr lang="ar-KW" b="1">
                <a:solidFill>
                  <a:srgbClr val="000000"/>
                </a:solidFill>
                <a:latin typeface="Simplified Arabic" pitchFamily="18" charset="-78"/>
              </a:rPr>
              <a:t>  </a:t>
            </a:r>
            <a:r>
              <a:rPr lang="en-US" b="1">
                <a:solidFill>
                  <a:srgbClr val="FF0000"/>
                </a:solidFill>
                <a:latin typeface="Simplified Arabic" pitchFamily="18" charset="-78"/>
              </a:rPr>
              <a:t>Others</a:t>
            </a:r>
            <a:endParaRPr lang="en-US">
              <a:latin typeface="Simplified Arabic" pitchFamily="18" charset="-78"/>
              <a:cs typeface="Times New Roman" pitchFamily="18" charset="0"/>
            </a:endParaRPr>
          </a:p>
        </p:txBody>
      </p:sp>
      <p:grpSp>
        <p:nvGrpSpPr>
          <p:cNvPr id="2" name="Group 2"/>
          <p:cNvGrpSpPr>
            <a:grpSpLocks/>
          </p:cNvGrpSpPr>
          <p:nvPr/>
        </p:nvGrpSpPr>
        <p:grpSpPr bwMode="auto">
          <a:xfrm>
            <a:off x="161925" y="1057275"/>
            <a:ext cx="8677275" cy="4537075"/>
            <a:chOff x="162232" y="762000"/>
            <a:chExt cx="8676969" cy="4535844"/>
          </a:xfrm>
        </p:grpSpPr>
        <p:pic>
          <p:nvPicPr>
            <p:cNvPr id="33807" name="Picture 1"/>
            <p:cNvPicPr>
              <a:picLocks noChangeArrowheads="1"/>
            </p:cNvPicPr>
            <p:nvPr/>
          </p:nvPicPr>
          <p:blipFill>
            <a:blip r:embed="rId2"/>
            <a:srcRect/>
            <a:stretch>
              <a:fillRect/>
            </a:stretch>
          </p:blipFill>
          <p:spPr bwMode="auto">
            <a:xfrm>
              <a:off x="162232" y="762000"/>
              <a:ext cx="8676969" cy="3741174"/>
            </a:xfrm>
            <a:prstGeom prst="rect">
              <a:avLst/>
            </a:prstGeom>
            <a:noFill/>
            <a:ln w="9525">
              <a:noFill/>
              <a:miter lim="800000"/>
              <a:headEnd/>
              <a:tailEnd/>
            </a:ln>
          </p:spPr>
        </p:pic>
        <p:sp>
          <p:nvSpPr>
            <p:cNvPr id="5" name="Striped Right Arrow 4"/>
            <p:cNvSpPr/>
            <p:nvPr/>
          </p:nvSpPr>
          <p:spPr>
            <a:xfrm rot="5400000">
              <a:off x="3904278" y="3563322"/>
              <a:ext cx="1106844" cy="2362200"/>
            </a:xfrm>
            <a:prstGeom prst="stripedRightArrow">
              <a:avLst>
                <a:gd name="adj1" fmla="val 50000"/>
                <a:gd name="adj2" fmla="val 51029"/>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a:p>
          </p:txBody>
        </p:sp>
        <p:sp>
          <p:nvSpPr>
            <p:cNvPr id="33811" name="TextBox 1"/>
            <p:cNvSpPr txBox="1">
              <a:spLocks noChangeArrowheads="1"/>
            </p:cNvSpPr>
            <p:nvPr/>
          </p:nvSpPr>
          <p:spPr bwMode="auto">
            <a:xfrm>
              <a:off x="5524499" y="3327976"/>
              <a:ext cx="1638301" cy="338554"/>
            </a:xfrm>
            <a:prstGeom prst="rect">
              <a:avLst/>
            </a:prstGeom>
            <a:noFill/>
            <a:ln w="9525">
              <a:noFill/>
              <a:miter lim="800000"/>
              <a:headEnd/>
              <a:tailEnd/>
            </a:ln>
          </p:spPr>
          <p:txBody>
            <a:bodyPr>
              <a:spAutoFit/>
            </a:bodyPr>
            <a:lstStyle/>
            <a:p>
              <a:pPr rtl="1"/>
              <a:r>
                <a:rPr lang="en-US" sz="1600" b="1">
                  <a:solidFill>
                    <a:srgbClr val="FF0000"/>
                  </a:solidFill>
                  <a:latin typeface="Simplified Arabic" pitchFamily="18" charset="-78"/>
                </a:rPr>
                <a:t>Cosmetics</a:t>
              </a:r>
              <a:endParaRPr lang="en-US" sz="1600">
                <a:latin typeface="Simplified Arabic" pitchFamily="18" charset="-78"/>
                <a:cs typeface="Times New Roman" pitchFamily="18" charset="0"/>
              </a:endParaRPr>
            </a:p>
          </p:txBody>
        </p:sp>
        <p:sp>
          <p:nvSpPr>
            <p:cNvPr id="33812" name="TextBox 1"/>
            <p:cNvSpPr txBox="1">
              <a:spLocks noChangeArrowheads="1"/>
            </p:cNvSpPr>
            <p:nvPr/>
          </p:nvSpPr>
          <p:spPr bwMode="auto">
            <a:xfrm>
              <a:off x="5708855" y="2667000"/>
              <a:ext cx="2215945" cy="338554"/>
            </a:xfrm>
            <a:prstGeom prst="rect">
              <a:avLst/>
            </a:prstGeom>
            <a:solidFill>
              <a:schemeClr val="bg1"/>
            </a:solidFill>
            <a:ln w="9525">
              <a:noFill/>
              <a:miter lim="800000"/>
              <a:headEnd/>
              <a:tailEnd/>
            </a:ln>
          </p:spPr>
          <p:txBody>
            <a:bodyPr>
              <a:spAutoFit/>
            </a:bodyPr>
            <a:lstStyle/>
            <a:p>
              <a:pPr rtl="1"/>
              <a:r>
                <a:rPr lang="en-US" sz="1600" b="1">
                  <a:solidFill>
                    <a:srgbClr val="FF0000"/>
                  </a:solidFill>
                  <a:latin typeface="Simplified Arabic" pitchFamily="18" charset="-78"/>
                </a:rPr>
                <a:t>Halal care Products</a:t>
              </a:r>
              <a:endParaRPr lang="en-US" sz="1600">
                <a:latin typeface="Simplified Arabic" pitchFamily="18" charset="-78"/>
                <a:cs typeface="Times New Roman" pitchFamily="18" charset="0"/>
              </a:endParaRPr>
            </a:p>
          </p:txBody>
        </p:sp>
        <p:sp>
          <p:nvSpPr>
            <p:cNvPr id="33813" name="TextBox 1"/>
            <p:cNvSpPr txBox="1">
              <a:spLocks noChangeArrowheads="1"/>
            </p:cNvSpPr>
            <p:nvPr/>
          </p:nvSpPr>
          <p:spPr bwMode="auto">
            <a:xfrm>
              <a:off x="5562600" y="1828800"/>
              <a:ext cx="2215945" cy="338554"/>
            </a:xfrm>
            <a:prstGeom prst="rect">
              <a:avLst/>
            </a:prstGeom>
            <a:solidFill>
              <a:schemeClr val="bg1"/>
            </a:solidFill>
            <a:ln w="9525">
              <a:noFill/>
              <a:miter lim="800000"/>
              <a:headEnd/>
              <a:tailEnd/>
            </a:ln>
          </p:spPr>
          <p:txBody>
            <a:bodyPr>
              <a:spAutoFit/>
            </a:bodyPr>
            <a:lstStyle/>
            <a:p>
              <a:pPr rtl="1"/>
              <a:r>
                <a:rPr lang="en-US" sz="1600" b="1">
                  <a:solidFill>
                    <a:srgbClr val="FF0000"/>
                  </a:solidFill>
                  <a:latin typeface="Simplified Arabic" pitchFamily="18" charset="-78"/>
                </a:rPr>
                <a:t>Pharmaceuticals</a:t>
              </a:r>
              <a:endParaRPr lang="en-US" sz="1600">
                <a:latin typeface="Simplified Arabic" pitchFamily="18" charset="-78"/>
                <a:cs typeface="Times New Roman" pitchFamily="18" charset="0"/>
              </a:endParaRPr>
            </a:p>
          </p:txBody>
        </p:sp>
        <p:sp>
          <p:nvSpPr>
            <p:cNvPr id="33814" name="TextBox 1"/>
            <p:cNvSpPr txBox="1">
              <a:spLocks noChangeArrowheads="1"/>
            </p:cNvSpPr>
            <p:nvPr/>
          </p:nvSpPr>
          <p:spPr bwMode="auto">
            <a:xfrm>
              <a:off x="1600456" y="3361619"/>
              <a:ext cx="1745544" cy="830772"/>
            </a:xfrm>
            <a:prstGeom prst="rect">
              <a:avLst/>
            </a:prstGeom>
            <a:solidFill>
              <a:schemeClr val="bg1"/>
            </a:solidFill>
            <a:ln w="9525">
              <a:noFill/>
              <a:miter lim="800000"/>
              <a:headEnd/>
              <a:tailEnd/>
            </a:ln>
          </p:spPr>
          <p:txBody>
            <a:bodyPr>
              <a:spAutoFit/>
            </a:bodyPr>
            <a:lstStyle/>
            <a:p>
              <a:pPr algn="ctr" eaLnBrk="0" hangingPunct="0"/>
              <a:r>
                <a:rPr lang="en-US" sz="1600">
                  <a:solidFill>
                    <a:srgbClr val="FF0000"/>
                  </a:solidFill>
                </a:rPr>
                <a:t>Halal food products (food and beverages)</a:t>
              </a:r>
            </a:p>
          </p:txBody>
        </p:sp>
      </p:grpSp>
      <p:sp>
        <p:nvSpPr>
          <p:cNvPr id="10" name="Rectangle 9"/>
          <p:cNvSpPr/>
          <p:nvPr/>
        </p:nvSpPr>
        <p:spPr>
          <a:xfrm>
            <a:off x="381000" y="76200"/>
            <a:ext cx="8388424" cy="8382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Times New Roman" pitchFamily="18" charset="0"/>
                <a:ea typeface="ＭＳ Ｐゴシック" charset="-128"/>
              </a:rPr>
              <a:t>Market Potential by Product Clusters</a:t>
            </a:r>
          </a:p>
          <a:p>
            <a:pPr algn="ctr">
              <a:defRPr/>
            </a:pPr>
            <a:r>
              <a:rPr lang="en-US" sz="2400" dirty="0">
                <a:solidFill>
                  <a:schemeClr val="tx1"/>
                </a:solidFill>
                <a:latin typeface="Times New Roman" pitchFamily="18" charset="0"/>
                <a:ea typeface="ＭＳ Ｐゴシック" charset="-128"/>
              </a:rPr>
              <a:t>on only fours Halal sectors </a:t>
            </a:r>
            <a:endParaRPr lang="en-MY" sz="2400" dirty="0">
              <a:solidFill>
                <a:schemeClr val="tx1"/>
              </a:solidFill>
              <a:latin typeface="Times New Roman" pitchFamily="18" charset="0"/>
              <a:ea typeface="ＭＳ Ｐゴシック" charset="-128"/>
            </a:endParaRPr>
          </a:p>
        </p:txBody>
      </p:sp>
      <p:sp>
        <p:nvSpPr>
          <p:cNvPr id="33799" name="Rectangle 29"/>
          <p:cNvSpPr>
            <a:spLocks noChangeArrowheads="1"/>
          </p:cNvSpPr>
          <p:nvPr/>
        </p:nvSpPr>
        <p:spPr bwMode="auto">
          <a:xfrm>
            <a:off x="90488" y="6248400"/>
            <a:ext cx="3871912" cy="307975"/>
          </a:xfrm>
          <a:prstGeom prst="rect">
            <a:avLst/>
          </a:prstGeom>
          <a:noFill/>
          <a:ln w="9525">
            <a:noFill/>
            <a:miter lim="800000"/>
            <a:headEnd/>
            <a:tailEnd/>
          </a:ln>
        </p:spPr>
        <p:txBody>
          <a:bodyPr>
            <a:spAutoFit/>
          </a:bodyPr>
          <a:lstStyle/>
          <a:p>
            <a:pPr algn="just"/>
            <a:r>
              <a:rPr lang="en-US" sz="1400">
                <a:solidFill>
                  <a:srgbClr val="333333"/>
                </a:solidFill>
                <a:latin typeface="Times New Roman" pitchFamily="18" charset="0"/>
              </a:rPr>
              <a:t>Global market for Halal-potential products, 2005*</a:t>
            </a:r>
          </a:p>
        </p:txBody>
      </p:sp>
      <p:sp>
        <p:nvSpPr>
          <p:cNvPr id="33800" name="Rectangle 31"/>
          <p:cNvSpPr>
            <a:spLocks noChangeArrowheads="1"/>
          </p:cNvSpPr>
          <p:nvPr/>
        </p:nvSpPr>
        <p:spPr bwMode="auto">
          <a:xfrm>
            <a:off x="5562600" y="5305425"/>
            <a:ext cx="3581400" cy="1323975"/>
          </a:xfrm>
          <a:prstGeom prst="rect">
            <a:avLst/>
          </a:prstGeom>
          <a:noFill/>
          <a:ln w="9525">
            <a:noFill/>
            <a:miter lim="800000"/>
            <a:headEnd/>
            <a:tailEnd/>
          </a:ln>
        </p:spPr>
        <p:txBody>
          <a:bodyPr>
            <a:spAutoFit/>
          </a:bodyPr>
          <a:lstStyle/>
          <a:p>
            <a:pPr marL="455613" indent="-455613" defTabSz="893763">
              <a:tabLst>
                <a:tab pos="398463" algn="r"/>
              </a:tabLst>
            </a:pPr>
            <a:r>
              <a:rPr lang="en-US" sz="1000">
                <a:solidFill>
                  <a:srgbClr val="000000"/>
                </a:solidFill>
                <a:latin typeface="Calibri" pitchFamily="34" charset="0"/>
              </a:rPr>
              <a:t>Does not include Islamic Financial Services. Services involved in final product e.g. certification, logistics, R&amp;D are included in sectorial values</a:t>
            </a:r>
          </a:p>
          <a:p>
            <a:pPr marL="455613" indent="-455613" defTabSz="893763">
              <a:tabLst>
                <a:tab pos="398463" algn="r"/>
              </a:tabLst>
            </a:pPr>
            <a:r>
              <a:rPr lang="en-US" sz="1000">
                <a:solidFill>
                  <a:srgbClr val="000000"/>
                </a:solidFill>
                <a:latin typeface="Calibri" pitchFamily="34" charset="0"/>
              </a:rPr>
              <a:t>		Based on sales revenue</a:t>
            </a:r>
          </a:p>
          <a:p>
            <a:pPr marL="455613" indent="-455613" defTabSz="893763">
              <a:tabLst>
                <a:tab pos="398463" algn="r"/>
              </a:tabLst>
            </a:pPr>
            <a:r>
              <a:rPr lang="en-US" sz="1000">
                <a:solidFill>
                  <a:srgbClr val="000000"/>
                </a:solidFill>
                <a:latin typeface="Calibri" pitchFamily="34" charset="0"/>
              </a:rPr>
              <a:t>		Halal processed food is taken as 66% of the total based on world Halal meat consumption</a:t>
            </a:r>
          </a:p>
          <a:p>
            <a:pPr marL="455613" indent="-455613" defTabSz="893763">
              <a:tabLst>
                <a:tab pos="398463" algn="r"/>
              </a:tabLst>
            </a:pPr>
            <a:r>
              <a:rPr lang="en-US" sz="1000">
                <a:solidFill>
                  <a:srgbClr val="000000"/>
                </a:solidFill>
                <a:latin typeface="Calibri" pitchFamily="34" charset="0"/>
              </a:rPr>
              <a:t>		Only non-alcoholic beverages</a:t>
            </a:r>
          </a:p>
          <a:p>
            <a:pPr marL="455613" indent="-455613" defTabSz="893763">
              <a:tabLst>
                <a:tab pos="398463" algn="r"/>
              </a:tabLst>
            </a:pPr>
            <a:r>
              <a:rPr lang="en-US" sz="1000">
                <a:solidFill>
                  <a:srgbClr val="000000"/>
                </a:solidFill>
                <a:latin typeface="Calibri" pitchFamily="34" charset="0"/>
              </a:rPr>
              <a:t>	Source:	Euro monitor reports; FAOSTAT</a:t>
            </a:r>
          </a:p>
        </p:txBody>
      </p:sp>
      <p:sp>
        <p:nvSpPr>
          <p:cNvPr id="33801" name="TextBox 1"/>
          <p:cNvSpPr txBox="1">
            <a:spLocks noChangeArrowheads="1"/>
          </p:cNvSpPr>
          <p:nvPr/>
        </p:nvSpPr>
        <p:spPr bwMode="auto">
          <a:xfrm>
            <a:off x="1301750" y="1828800"/>
            <a:ext cx="2127250" cy="708025"/>
          </a:xfrm>
          <a:prstGeom prst="rect">
            <a:avLst/>
          </a:prstGeom>
          <a:noFill/>
          <a:ln w="9525">
            <a:noFill/>
            <a:miter lim="800000"/>
            <a:headEnd/>
            <a:tailEnd/>
          </a:ln>
        </p:spPr>
        <p:txBody>
          <a:bodyPr>
            <a:spAutoFit/>
          </a:bodyPr>
          <a:lstStyle/>
          <a:p>
            <a:pPr algn="ctr" eaLnBrk="0" hangingPunct="0"/>
            <a:r>
              <a:rPr lang="en-US" sz="2000" b="1">
                <a:latin typeface="Times New Roman" pitchFamily="18" charset="0"/>
              </a:rPr>
              <a:t>Most of the Halal trade is in</a:t>
            </a:r>
          </a:p>
        </p:txBody>
      </p:sp>
      <p:sp>
        <p:nvSpPr>
          <p:cNvPr id="14" name="Striped Right Arrow 13"/>
          <p:cNvSpPr/>
          <p:nvPr/>
        </p:nvSpPr>
        <p:spPr bwMode="auto">
          <a:xfrm rot="5400000">
            <a:off x="1986076" y="2757354"/>
            <a:ext cx="923678" cy="590570"/>
          </a:xfrm>
          <a:prstGeom prst="stripedRightArrow">
            <a:avLst>
              <a:gd name="adj1" fmla="val 50000"/>
              <a:gd name="adj2" fmla="val 45785"/>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a:p>
        </p:txBody>
      </p:sp>
      <p:sp>
        <p:nvSpPr>
          <p:cNvPr id="33805" name="TextBox 1"/>
          <p:cNvSpPr txBox="1">
            <a:spLocks noChangeArrowheads="1"/>
          </p:cNvSpPr>
          <p:nvPr/>
        </p:nvSpPr>
        <p:spPr bwMode="auto">
          <a:xfrm flipH="1">
            <a:off x="3314700" y="3975100"/>
            <a:ext cx="114300" cy="215900"/>
          </a:xfrm>
          <a:prstGeom prst="rect">
            <a:avLst/>
          </a:prstGeom>
          <a:solidFill>
            <a:schemeClr val="bg1"/>
          </a:solidFill>
          <a:ln w="9525">
            <a:noFill/>
            <a:miter lim="800000"/>
            <a:headEnd/>
            <a:tailEnd/>
          </a:ln>
        </p:spPr>
        <p:txBody>
          <a:bodyPr>
            <a:spAutoFit/>
          </a:bodyPr>
          <a:lstStyle/>
          <a:p>
            <a:pPr rtl="1"/>
            <a:r>
              <a:rPr lang="en-US" sz="800" b="1">
                <a:solidFill>
                  <a:schemeClr val="bg1"/>
                </a:solidFill>
                <a:latin typeface="Simplified Arabic" pitchFamily="18" charset="-78"/>
              </a:rPr>
              <a:t>a</a:t>
            </a:r>
            <a:endParaRPr lang="en-US" sz="800">
              <a:solidFill>
                <a:schemeClr val="bg1"/>
              </a:solidFill>
              <a:latin typeface="Simplified Arabic" pitchFamily="18" charset="-78"/>
              <a:cs typeface="Times New Roman" pitchFamily="18" charset="0"/>
            </a:endParaRPr>
          </a:p>
        </p:txBody>
      </p:sp>
      <p:sp>
        <p:nvSpPr>
          <p:cNvPr id="16" name="Rectangle 15"/>
          <p:cNvSpPr/>
          <p:nvPr/>
        </p:nvSpPr>
        <p:spPr>
          <a:xfrm>
            <a:off x="90488" y="6553200"/>
            <a:ext cx="9053512" cy="400050"/>
          </a:xfrm>
          <a:prstGeom prst="rect">
            <a:avLst/>
          </a:prstGeom>
        </p:spPr>
        <p:txBody>
          <a:bodyPr>
            <a:spAutoFit/>
          </a:bodyPr>
          <a:lstStyle/>
          <a:p>
            <a:pPr algn="just">
              <a:defRPr/>
            </a:pPr>
            <a:r>
              <a:rPr lang="en-US" sz="1000" dirty="0">
                <a:latin typeface="+mn-lt"/>
              </a:rPr>
              <a:t>* Halal Industry : Key Challenges and Opportunities (2016), Hussein </a:t>
            </a:r>
            <a:r>
              <a:rPr lang="en-US" sz="1000" dirty="0" err="1">
                <a:latin typeface="+mn-lt"/>
              </a:rPr>
              <a:t>Elasrag</a:t>
            </a:r>
            <a:r>
              <a:rPr lang="en-US" sz="1000" dirty="0">
                <a:latin typeface="+mn-lt"/>
              </a:rPr>
              <a:t>, Munich Personal </a:t>
            </a:r>
            <a:r>
              <a:rPr lang="en-US" sz="1000" dirty="0" err="1">
                <a:latin typeface="+mn-lt"/>
              </a:rPr>
              <a:t>RePEc</a:t>
            </a:r>
            <a:r>
              <a:rPr lang="en-US" sz="1000" dirty="0">
                <a:latin typeface="+mn-lt"/>
              </a:rPr>
              <a:t> Archive.</a:t>
            </a:r>
          </a:p>
          <a:p>
            <a:pPr algn="just">
              <a:defRPr/>
            </a:pPr>
            <a:r>
              <a:rPr lang="en-US" sz="1000" dirty="0">
                <a:latin typeface="+mn-lt"/>
              </a:rPr>
              <a:t> </a:t>
            </a:r>
            <a:r>
              <a:rPr lang="en-US" sz="1000" dirty="0">
                <a:latin typeface="+mn-lt"/>
                <a:hlinkClick r:id="rId3"/>
              </a:rPr>
              <a:t>https://mpra.ub.uni-muenchen.de/69631/1/MPRA_paper_69631.pdf</a:t>
            </a:r>
            <a:r>
              <a:rPr lang="en-US" sz="1000" dirty="0">
                <a:latin typeface="+mn-lt"/>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152400"/>
            <a:ext cx="8229600" cy="255746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800" dirty="0">
                <a:latin typeface="+mn-lt"/>
              </a:rPr>
              <a:t>Each segment has evolved substantially, evidenced by new products, new players, and the maturing of existing players.</a:t>
            </a:r>
            <a:endParaRPr lang="en-US" sz="2800" dirty="0">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srcRect/>
          <a:stretch>
            <a:fillRect/>
          </a:stretch>
        </p:blipFill>
        <p:spPr bwMode="auto">
          <a:xfrm>
            <a:off x="5257800" y="3352800"/>
            <a:ext cx="2590800" cy="2052638"/>
          </a:xfrm>
          <a:prstGeom prst="rect">
            <a:avLst/>
          </a:prstGeom>
          <a:noFill/>
          <a:ln w="9525">
            <a:noFill/>
            <a:miter lim="800000"/>
            <a:headEnd/>
            <a:tailEnd/>
          </a:ln>
        </p:spPr>
      </p:pic>
      <p:sp>
        <p:nvSpPr>
          <p:cNvPr id="3" name="Text Box 4"/>
          <p:cNvSpPr txBox="1">
            <a:spLocks noChangeArrowheads="1"/>
          </p:cNvSpPr>
          <p:nvPr/>
        </p:nvSpPr>
        <p:spPr bwMode="auto">
          <a:xfrm>
            <a:off x="381000" y="434975"/>
            <a:ext cx="8153400" cy="3417888"/>
          </a:xfrm>
          <a:prstGeom prst="rect">
            <a:avLst/>
          </a:prstGeom>
          <a:noFill/>
          <a:ln>
            <a:noFill/>
          </a:ln>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342900" indent="-342900" algn="just" eaLnBrk="1" hangingPunct="1">
              <a:lnSpc>
                <a:spcPct val="200000"/>
              </a:lnSpc>
              <a:buClr>
                <a:schemeClr val="tx1"/>
              </a:buClr>
              <a:buFont typeface="Courier New" pitchFamily="49" charset="0"/>
              <a:buChar char="o"/>
              <a:defRPr/>
            </a:pPr>
            <a:r>
              <a:rPr lang="en-US" sz="2800" dirty="0" smtClean="0">
                <a:latin typeface="+mn-lt"/>
                <a:cs typeface="Times New Roman" pitchFamily="18" charset="0"/>
              </a:rPr>
              <a:t>This mean that there are investment opportunities waiting to enter the Halal industry during the next years, which will generate revenues and jobs in various countries around the world*.</a:t>
            </a:r>
          </a:p>
        </p:txBody>
      </p:sp>
      <p:sp>
        <p:nvSpPr>
          <p:cNvPr id="4" name="Rectangle 3"/>
          <p:cNvSpPr/>
          <p:nvPr/>
        </p:nvSpPr>
        <p:spPr>
          <a:xfrm>
            <a:off x="304800" y="5867400"/>
            <a:ext cx="8686800" cy="830263"/>
          </a:xfrm>
          <a:prstGeom prst="rect">
            <a:avLst/>
          </a:prstGeom>
        </p:spPr>
        <p:txBody>
          <a:bodyPr>
            <a:spAutoFit/>
          </a:bodyPr>
          <a:lstStyle/>
          <a:p>
            <a:pPr>
              <a:defRPr/>
            </a:pPr>
            <a:r>
              <a:rPr lang="en-US" sz="800" b="1" dirty="0">
                <a:latin typeface="+mn-lt"/>
              </a:rPr>
              <a:t>*The competitiveness of </a:t>
            </a:r>
            <a:r>
              <a:rPr lang="en-US" sz="800" b="1" i="1" dirty="0">
                <a:latin typeface="+mn-lt"/>
              </a:rPr>
              <a:t>halal </a:t>
            </a:r>
            <a:r>
              <a:rPr lang="en-US" sz="800" b="1" dirty="0">
                <a:latin typeface="+mn-lt"/>
              </a:rPr>
              <a:t>food industry in Malaysia: A SWOT - ICT analysis: GEOGRAFIA </a:t>
            </a:r>
            <a:r>
              <a:rPr lang="en-US" sz="800" b="1" dirty="0" err="1">
                <a:latin typeface="+mn-lt"/>
              </a:rPr>
              <a:t>OnlineTM</a:t>
            </a:r>
            <a:r>
              <a:rPr lang="en-US" sz="800" b="1" dirty="0">
                <a:latin typeface="+mn-lt"/>
              </a:rPr>
              <a:t> Malaysia Journal of Society and Space 9 issue 1 (1 - 9) 1 ©2013, ISSN 2180-2491</a:t>
            </a:r>
          </a:p>
          <a:p>
            <a:pPr>
              <a:defRPr/>
            </a:pPr>
            <a:r>
              <a:rPr lang="en-US" sz="800" b="1" dirty="0">
                <a:solidFill>
                  <a:srgbClr val="0070C0"/>
                </a:solidFill>
                <a:latin typeface="+mn-lt"/>
              </a:rPr>
              <a:t>http://www.ukm.my/geografia/images/upload/1.geografia-jan%202013-manaf-edam%20%281-9%291.pdf</a:t>
            </a:r>
          </a:p>
          <a:p>
            <a:pPr>
              <a:defRPr/>
            </a:pPr>
            <a:r>
              <a:rPr lang="en-US" sz="800" b="1" dirty="0">
                <a:latin typeface="+mn-lt"/>
              </a:rPr>
              <a:t>*Dubai chamber of commerce (2013). </a:t>
            </a:r>
            <a:r>
              <a:rPr lang="en-US" sz="800" b="1" dirty="0">
                <a:solidFill>
                  <a:srgbClr val="0070C0"/>
                </a:solidFill>
                <a:latin typeface="+mn-lt"/>
              </a:rPr>
              <a:t>http://www.dubaichamber.com/whats-happening/chamber_news/dubai-chamber-report-shows-increasing-preference-for-halal-food-as-global-market-grows-to-us1-1-trillion-in-2013</a:t>
            </a:r>
          </a:p>
          <a:p>
            <a:pPr>
              <a:defRPr/>
            </a:pPr>
            <a:r>
              <a:rPr lang="en-US" sz="800" b="1" dirty="0">
                <a:latin typeface="+mn-lt"/>
              </a:rPr>
              <a:t>*STATE OF THE GLOBAL ISLAMIC ECONOMY REPORT 2016/17</a:t>
            </a:r>
          </a:p>
          <a:p>
            <a:pPr>
              <a:defRPr/>
            </a:pPr>
            <a:r>
              <a:rPr lang="en-US" sz="800" b="1" dirty="0">
                <a:solidFill>
                  <a:srgbClr val="0070C0"/>
                </a:solidFill>
                <a:latin typeface="+mn-lt"/>
              </a:rPr>
              <a:t>https://www.salaamgateway.com/en/story/ReportStateoftheGlobalIslamicEconomy201718-SALAAM27112017104745/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2913" y="328613"/>
            <a:ext cx="8343900" cy="66198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800" b="1" dirty="0">
                <a:solidFill>
                  <a:schemeClr val="accent1">
                    <a:lumMod val="75000"/>
                  </a:schemeClr>
                </a:solidFill>
                <a:latin typeface="+mn-lt"/>
                <a:ea typeface="Verdana" pitchFamily="34" charset="0"/>
                <a:cs typeface="Verdana" pitchFamily="34" charset="0"/>
              </a:rPr>
              <a:t>Global Players</a:t>
            </a:r>
            <a:endParaRPr lang="en-US" sz="2800" b="1" dirty="0">
              <a:latin typeface="+mn-lt"/>
              <a:ea typeface="Verdana" pitchFamily="34" charset="0"/>
              <a:cs typeface="Verdana" pitchFamily="34" charset="0"/>
            </a:endParaRPr>
          </a:p>
        </p:txBody>
      </p:sp>
      <p:sp>
        <p:nvSpPr>
          <p:cNvPr id="3" name="Rectangle 3"/>
          <p:cNvSpPr txBox="1">
            <a:spLocks noChangeArrowheads="1"/>
          </p:cNvSpPr>
          <p:nvPr/>
        </p:nvSpPr>
        <p:spPr bwMode="auto">
          <a:xfrm>
            <a:off x="495300" y="1371600"/>
            <a:ext cx="8343900" cy="5029200"/>
          </a:xfrm>
          <a:prstGeom prst="rect">
            <a:avLst/>
          </a:prstGeom>
          <a:noFill/>
          <a:ln w="9525">
            <a:noFill/>
            <a:miter lim="800000"/>
            <a:headEnd/>
            <a:tailEnd/>
          </a:ln>
        </p:spPr>
        <p:txBody>
          <a:bodyPr/>
          <a:lstStyle/>
          <a:p>
            <a:pPr algn="ctr">
              <a:lnSpc>
                <a:spcPct val="200000"/>
              </a:lnSpc>
              <a:spcBef>
                <a:spcPct val="20000"/>
              </a:spcBef>
              <a:buFont typeface="Arial" charset="0"/>
              <a:buNone/>
            </a:pPr>
            <a:r>
              <a:rPr lang="en-US" sz="2800">
                <a:solidFill>
                  <a:srgbClr val="000000"/>
                </a:solidFill>
                <a:latin typeface="Calibri" pitchFamily="34" charset="0"/>
              </a:rPr>
              <a:t> The  Halal products are recognized as                         </a:t>
            </a:r>
            <a:r>
              <a:rPr lang="en-US" sz="2800">
                <a:solidFill>
                  <a:srgbClr val="FF3300"/>
                </a:solidFill>
                <a:latin typeface="Calibri" pitchFamily="34" charset="0"/>
              </a:rPr>
              <a:t>Good Quality &amp; Healthy products</a:t>
            </a:r>
            <a:r>
              <a:rPr lang="en-US" sz="2800">
                <a:solidFill>
                  <a:srgbClr val="000000"/>
                </a:solidFill>
                <a:latin typeface="Calibri" pitchFamily="34" charset="0"/>
              </a:rPr>
              <a:t> </a:t>
            </a:r>
          </a:p>
          <a:p>
            <a:pPr algn="ctr">
              <a:lnSpc>
                <a:spcPct val="200000"/>
              </a:lnSpc>
              <a:spcBef>
                <a:spcPct val="20000"/>
              </a:spcBef>
              <a:spcAft>
                <a:spcPts val="1200"/>
              </a:spcAft>
              <a:buFont typeface="Arial" charset="0"/>
              <a:buNone/>
            </a:pPr>
            <a:r>
              <a:rPr lang="en-US" sz="2800">
                <a:solidFill>
                  <a:srgbClr val="000000"/>
                </a:solidFill>
                <a:latin typeface="Calibri" pitchFamily="34" charset="0"/>
              </a:rPr>
              <a:t>so a big number of                                                             </a:t>
            </a:r>
            <a:r>
              <a:rPr lang="en-US" sz="2800">
                <a:solidFill>
                  <a:schemeClr val="tx2"/>
                </a:solidFill>
                <a:latin typeface="Calibri" pitchFamily="34" charset="0"/>
              </a:rPr>
              <a:t>non-Muslims consumers                                                   also buy Halal products.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2913" y="142852"/>
            <a:ext cx="8343900" cy="66198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n-US" sz="2800" b="1" dirty="0">
                <a:solidFill>
                  <a:schemeClr val="accent1">
                    <a:lumMod val="75000"/>
                  </a:schemeClr>
                </a:solidFill>
                <a:latin typeface="+mn-lt"/>
                <a:ea typeface="Verdana" pitchFamily="34" charset="0"/>
                <a:cs typeface="Verdana" pitchFamily="34" charset="0"/>
              </a:rPr>
              <a:t>Global Players</a:t>
            </a:r>
            <a:endParaRPr lang="en-US" sz="2800" b="1" dirty="0">
              <a:latin typeface="+mn-lt"/>
              <a:ea typeface="Verdana" pitchFamily="34" charset="0"/>
              <a:cs typeface="Verdana" pitchFamily="34" charset="0"/>
            </a:endParaRPr>
          </a:p>
        </p:txBody>
      </p:sp>
      <p:sp>
        <p:nvSpPr>
          <p:cNvPr id="3" name="Rectangle 3"/>
          <p:cNvSpPr txBox="1">
            <a:spLocks noChangeArrowheads="1"/>
          </p:cNvSpPr>
          <p:nvPr/>
        </p:nvSpPr>
        <p:spPr bwMode="auto">
          <a:xfrm>
            <a:off x="495300" y="1185839"/>
            <a:ext cx="8343900" cy="5105400"/>
          </a:xfrm>
          <a:prstGeom prst="rect">
            <a:avLst/>
          </a:prstGeom>
          <a:noFill/>
          <a:ln w="9525">
            <a:noFill/>
            <a:miter lim="800000"/>
            <a:headEnd/>
            <a:tailEnd/>
          </a:ln>
        </p:spPr>
        <p:txBody>
          <a:bodyPr/>
          <a:lstStyle/>
          <a:p>
            <a:pPr marL="342900" indent="-342900" algn="just">
              <a:lnSpc>
                <a:spcPct val="150000"/>
              </a:lnSpc>
              <a:buFont typeface="Arial" charset="0"/>
              <a:buChar char="•"/>
            </a:pPr>
            <a:r>
              <a:rPr lang="en-US" sz="2800">
                <a:solidFill>
                  <a:srgbClr val="000000"/>
                </a:solidFill>
                <a:latin typeface="Calibri" pitchFamily="34" charset="0"/>
              </a:rPr>
              <a:t>Players from every sector including the big </a:t>
            </a:r>
            <a:r>
              <a:rPr lang="en-US" sz="2800" b="1">
                <a:solidFill>
                  <a:srgbClr val="FF3300"/>
                </a:solidFill>
                <a:latin typeface="Calibri" pitchFamily="34" charset="0"/>
              </a:rPr>
              <a:t>multinationals</a:t>
            </a:r>
            <a:r>
              <a:rPr lang="en-US" sz="2800">
                <a:solidFill>
                  <a:srgbClr val="000000"/>
                </a:solidFill>
                <a:latin typeface="Calibri" pitchFamily="34" charset="0"/>
              </a:rPr>
              <a:t>  are trying to capture a share of the growing Halal market. </a:t>
            </a:r>
          </a:p>
          <a:p>
            <a:pPr marL="342900" indent="-342900" algn="just">
              <a:lnSpc>
                <a:spcPct val="150000"/>
              </a:lnSpc>
              <a:buFont typeface="Arial" charset="0"/>
              <a:buChar char="•"/>
            </a:pPr>
            <a:r>
              <a:rPr lang="en-US" sz="2800">
                <a:solidFill>
                  <a:srgbClr val="000000"/>
                </a:solidFill>
                <a:latin typeface="Calibri" pitchFamily="34" charset="0"/>
              </a:rPr>
              <a:t>Famous </a:t>
            </a:r>
            <a:r>
              <a:rPr lang="en-US" sz="2800" b="1">
                <a:solidFill>
                  <a:srgbClr val="FF3300"/>
                </a:solidFill>
                <a:latin typeface="Calibri" pitchFamily="34" charset="0"/>
              </a:rPr>
              <a:t>international brands</a:t>
            </a:r>
            <a:r>
              <a:rPr lang="en-US" sz="2800">
                <a:solidFill>
                  <a:srgbClr val="000000"/>
                </a:solidFill>
                <a:latin typeface="Calibri" pitchFamily="34" charset="0"/>
              </a:rPr>
              <a:t> and major  </a:t>
            </a:r>
            <a:r>
              <a:rPr lang="en-US" sz="2800" b="1">
                <a:solidFill>
                  <a:srgbClr val="FF3300"/>
                </a:solidFill>
                <a:latin typeface="Calibri" pitchFamily="34" charset="0"/>
              </a:rPr>
              <a:t>hypermarkets</a:t>
            </a:r>
            <a:r>
              <a:rPr lang="en-US" sz="2800">
                <a:solidFill>
                  <a:srgbClr val="000000"/>
                </a:solidFill>
                <a:latin typeface="Calibri" pitchFamily="34" charset="0"/>
              </a:rPr>
              <a:t> in the world are some examples. </a:t>
            </a:r>
          </a:p>
          <a:p>
            <a:pPr marL="342900" indent="-342900" algn="just">
              <a:lnSpc>
                <a:spcPct val="150000"/>
              </a:lnSpc>
              <a:buFont typeface="Arial" charset="0"/>
              <a:buChar char="•"/>
            </a:pPr>
            <a:r>
              <a:rPr lang="en-US" sz="2800">
                <a:solidFill>
                  <a:srgbClr val="000000"/>
                </a:solidFill>
                <a:latin typeface="Calibri" pitchFamily="34" charset="0"/>
              </a:rPr>
              <a:t>Latest addition is world’s biggest store  </a:t>
            </a:r>
            <a:r>
              <a:rPr lang="en-US" sz="2800" b="1">
                <a:solidFill>
                  <a:srgbClr val="FF3300"/>
                </a:solidFill>
                <a:latin typeface="Calibri" pitchFamily="34" charset="0"/>
              </a:rPr>
              <a:t>Wal-Mart,</a:t>
            </a:r>
            <a:r>
              <a:rPr lang="en-US" sz="2800" b="1">
                <a:solidFill>
                  <a:srgbClr val="000000"/>
                </a:solidFill>
                <a:latin typeface="Calibri" pitchFamily="34" charset="0"/>
              </a:rPr>
              <a:t>   </a:t>
            </a:r>
            <a:r>
              <a:rPr lang="en-US" sz="2800">
                <a:solidFill>
                  <a:srgbClr val="000000"/>
                </a:solidFill>
                <a:latin typeface="Calibri" pitchFamily="34" charset="0"/>
              </a:rPr>
              <a:t>who started sourcing Halal products for Muslim customers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073150" y="1295400"/>
            <a:ext cx="7099300" cy="1323975"/>
          </a:xfrm>
          <a:prstGeom prst="rect">
            <a:avLst/>
          </a:prstGeom>
          <a:noFill/>
          <a:ln w="9525">
            <a:noFill/>
            <a:miter lim="800000"/>
            <a:headEnd/>
            <a:tailEnd/>
          </a:ln>
        </p:spPr>
        <p:txBody>
          <a:bodyPr>
            <a:spAutoFit/>
          </a:bodyPr>
          <a:lstStyle/>
          <a:p>
            <a:pPr>
              <a:defRPr/>
            </a:pPr>
            <a:endParaRPr lang="en-IN" sz="2000" b="1" u="sng">
              <a:latin typeface="+mn-lt"/>
            </a:endParaRPr>
          </a:p>
          <a:p>
            <a:pPr>
              <a:defRPr/>
            </a:pPr>
            <a:endParaRPr lang="en-IN" sz="2000">
              <a:latin typeface="+mn-lt"/>
            </a:endParaRPr>
          </a:p>
          <a:p>
            <a:pPr>
              <a:defRPr/>
            </a:pPr>
            <a:endParaRPr lang="en-IN" sz="2000">
              <a:latin typeface="+mn-lt"/>
            </a:endParaRPr>
          </a:p>
          <a:p>
            <a:pPr algn="ctr">
              <a:defRPr/>
            </a:pPr>
            <a:endParaRPr lang="en-IN" sz="2000" b="1">
              <a:latin typeface="+mn-lt"/>
            </a:endParaRPr>
          </a:p>
        </p:txBody>
      </p:sp>
      <p:sp>
        <p:nvSpPr>
          <p:cNvPr id="3" name="TextBox 6"/>
          <p:cNvSpPr txBox="1">
            <a:spLocks noChangeArrowheads="1"/>
          </p:cNvSpPr>
          <p:nvPr/>
        </p:nvSpPr>
        <p:spPr bwMode="auto">
          <a:xfrm>
            <a:off x="381000" y="381000"/>
            <a:ext cx="8089900" cy="615950"/>
          </a:xfrm>
          <a:prstGeom prst="rect">
            <a:avLst/>
          </a:prstGeom>
          <a:noFill/>
          <a:ln w="9525">
            <a:noFill/>
            <a:miter lim="800000"/>
            <a:headEnd/>
            <a:tailEnd/>
          </a:ln>
        </p:spPr>
        <p:txBody>
          <a:bodyPr>
            <a:spAutoFit/>
          </a:bodyPr>
          <a:lstStyle/>
          <a:p>
            <a:pPr>
              <a:defRPr/>
            </a:pPr>
            <a:r>
              <a:rPr lang="en-IN" sz="3400" b="1" dirty="0">
                <a:solidFill>
                  <a:schemeClr val="accent1">
                    <a:lumMod val="75000"/>
                  </a:schemeClr>
                </a:solidFill>
                <a:latin typeface="+mn-lt"/>
                <a:ea typeface="Verdana" pitchFamily="34" charset="0"/>
                <a:cs typeface="Verdana" pitchFamily="34" charset="0"/>
              </a:rPr>
              <a:t>Leading Fast Food brands</a:t>
            </a:r>
          </a:p>
        </p:txBody>
      </p:sp>
      <p:pic>
        <p:nvPicPr>
          <p:cNvPr id="38916" name="Picture 4" descr="C:\Users\NOMAN\Desktop\Presentations\images\restaurant and food\kfc.jpg"/>
          <p:cNvPicPr>
            <a:picLocks noChangeAspect="1" noChangeArrowheads="1"/>
          </p:cNvPicPr>
          <p:nvPr/>
        </p:nvPicPr>
        <p:blipFill>
          <a:blip r:embed="rId2"/>
          <a:srcRect/>
          <a:stretch>
            <a:fillRect/>
          </a:stretch>
        </p:blipFill>
        <p:spPr bwMode="auto">
          <a:xfrm>
            <a:off x="1479550" y="1143000"/>
            <a:ext cx="2095500" cy="2371725"/>
          </a:xfrm>
          <a:prstGeom prst="rect">
            <a:avLst/>
          </a:prstGeom>
          <a:noFill/>
          <a:ln w="9525">
            <a:noFill/>
            <a:miter lim="800000"/>
            <a:headEnd/>
            <a:tailEnd/>
          </a:ln>
        </p:spPr>
      </p:pic>
      <p:pic>
        <p:nvPicPr>
          <p:cNvPr id="38917" name="Picture 5" descr="C:\Users\NOMAN\Desktop\Presentations\images\restaurant and food\macd.jpg"/>
          <p:cNvPicPr>
            <a:picLocks noChangeAspect="1" noChangeArrowheads="1"/>
          </p:cNvPicPr>
          <p:nvPr/>
        </p:nvPicPr>
        <p:blipFill>
          <a:blip r:embed="rId3"/>
          <a:srcRect/>
          <a:stretch>
            <a:fillRect/>
          </a:stretch>
        </p:blipFill>
        <p:spPr bwMode="auto">
          <a:xfrm>
            <a:off x="3708400" y="1600200"/>
            <a:ext cx="2662238" cy="1857375"/>
          </a:xfrm>
          <a:prstGeom prst="rect">
            <a:avLst/>
          </a:prstGeom>
          <a:noFill/>
          <a:ln w="9525">
            <a:noFill/>
            <a:miter lim="800000"/>
            <a:headEnd/>
            <a:tailEnd/>
          </a:ln>
        </p:spPr>
      </p:pic>
      <p:pic>
        <p:nvPicPr>
          <p:cNvPr id="38918" name="Picture 6" descr="C:\Users\NOMAN\Desktop\Presentations\images\restaurant and food\pizza hut.jpg"/>
          <p:cNvPicPr>
            <a:picLocks noChangeAspect="1" noChangeArrowheads="1"/>
          </p:cNvPicPr>
          <p:nvPr/>
        </p:nvPicPr>
        <p:blipFill>
          <a:blip r:embed="rId4"/>
          <a:srcRect/>
          <a:stretch>
            <a:fillRect/>
          </a:stretch>
        </p:blipFill>
        <p:spPr bwMode="auto">
          <a:xfrm>
            <a:off x="6597650" y="1143000"/>
            <a:ext cx="2393950" cy="2219325"/>
          </a:xfrm>
          <a:prstGeom prst="rect">
            <a:avLst/>
          </a:prstGeom>
          <a:noFill/>
          <a:ln w="9525">
            <a:noFill/>
            <a:miter lim="800000"/>
            <a:headEnd/>
            <a:tailEnd/>
          </a:ln>
        </p:spPr>
      </p:pic>
      <p:pic>
        <p:nvPicPr>
          <p:cNvPr id="38919" name="Picture 13" descr="C:\Users\NOMAN\Desktop\Presentations\images\restaurant and food\download.jpg"/>
          <p:cNvPicPr>
            <a:picLocks noChangeAspect="1" noChangeArrowheads="1"/>
          </p:cNvPicPr>
          <p:nvPr/>
        </p:nvPicPr>
        <p:blipFill>
          <a:blip r:embed="rId5"/>
          <a:srcRect/>
          <a:stretch>
            <a:fillRect/>
          </a:stretch>
        </p:blipFill>
        <p:spPr bwMode="auto">
          <a:xfrm>
            <a:off x="1879600" y="4029075"/>
            <a:ext cx="2311400" cy="1828800"/>
          </a:xfrm>
          <a:prstGeom prst="rect">
            <a:avLst/>
          </a:prstGeom>
          <a:noFill/>
          <a:ln w="9525">
            <a:noFill/>
            <a:miter lim="800000"/>
            <a:headEnd/>
            <a:tailEnd/>
          </a:ln>
        </p:spPr>
      </p:pic>
      <p:pic>
        <p:nvPicPr>
          <p:cNvPr id="38920" name="Picture 14" descr="C:\Users\NOMAN\Desktop\Presentations\images\restaurant and food\dominoz.jpg"/>
          <p:cNvPicPr>
            <a:picLocks noChangeAspect="1" noChangeArrowheads="1"/>
          </p:cNvPicPr>
          <p:nvPr/>
        </p:nvPicPr>
        <p:blipFill>
          <a:blip r:embed="rId6"/>
          <a:srcRect/>
          <a:stretch>
            <a:fillRect/>
          </a:stretch>
        </p:blipFill>
        <p:spPr bwMode="auto">
          <a:xfrm>
            <a:off x="6821488" y="3724275"/>
            <a:ext cx="2322512" cy="2143125"/>
          </a:xfrm>
          <a:prstGeom prst="rect">
            <a:avLst/>
          </a:prstGeom>
          <a:noFill/>
          <a:ln w="9525">
            <a:noFill/>
            <a:miter lim="800000"/>
            <a:headEnd/>
            <a:tailEnd/>
          </a:ln>
        </p:spPr>
      </p:pic>
      <p:pic>
        <p:nvPicPr>
          <p:cNvPr id="38921" name="Picture 15" descr="C:\Users\NOMAN\Desktop\Presentations\images\restaurant and food\download (1).jpg"/>
          <p:cNvPicPr>
            <a:picLocks noChangeAspect="1" noChangeArrowheads="1"/>
          </p:cNvPicPr>
          <p:nvPr/>
        </p:nvPicPr>
        <p:blipFill>
          <a:blip r:embed="rId7"/>
          <a:srcRect/>
          <a:stretch>
            <a:fillRect/>
          </a:stretch>
        </p:blipFill>
        <p:spPr bwMode="auto">
          <a:xfrm>
            <a:off x="4305300" y="3733800"/>
            <a:ext cx="2476500" cy="1754188"/>
          </a:xfrm>
          <a:prstGeom prst="rect">
            <a:avLst/>
          </a:prstGeom>
          <a:noFill/>
          <a:ln w="9525">
            <a:noFill/>
            <a:miter lim="800000"/>
            <a:headEnd/>
            <a:tailEnd/>
          </a:ln>
        </p:spPr>
      </p:pic>
      <p:pic>
        <p:nvPicPr>
          <p:cNvPr id="38922" name="Picture 10" descr="نتيجة بحث الصور عن ‪31 flavors‬‏"/>
          <p:cNvPicPr>
            <a:picLocks noChangeAspect="1" noChangeArrowheads="1"/>
          </p:cNvPicPr>
          <p:nvPr/>
        </p:nvPicPr>
        <p:blipFill>
          <a:blip r:embed="rId8"/>
          <a:srcRect/>
          <a:stretch>
            <a:fillRect/>
          </a:stretch>
        </p:blipFill>
        <p:spPr bwMode="auto">
          <a:xfrm>
            <a:off x="0" y="4992688"/>
            <a:ext cx="1749425" cy="1749425"/>
          </a:xfrm>
          <a:prstGeom prst="rect">
            <a:avLst/>
          </a:prstGeom>
          <a:noFill/>
          <a:ln w="9525">
            <a:noFill/>
            <a:miter lim="800000"/>
            <a:headEnd/>
            <a:tailEnd/>
          </a:ln>
        </p:spPr>
      </p:pic>
      <p:sp>
        <p:nvSpPr>
          <p:cNvPr id="11" name="Rectangle 1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33400" y="400050"/>
            <a:ext cx="7391400" cy="584200"/>
          </a:xfrm>
          <a:prstGeom prst="rect">
            <a:avLst/>
          </a:prstGeom>
          <a:noFill/>
          <a:ln w="9525">
            <a:noFill/>
            <a:miter lim="800000"/>
            <a:headEnd/>
            <a:tailEnd/>
          </a:ln>
        </p:spPr>
        <p:txBody>
          <a:bodyPr>
            <a:spAutoFit/>
          </a:bodyPr>
          <a:lstStyle/>
          <a:p>
            <a:pPr algn="ctr">
              <a:defRPr/>
            </a:pPr>
            <a:r>
              <a:rPr lang="en-IN" sz="3200" b="1" dirty="0">
                <a:solidFill>
                  <a:schemeClr val="accent1">
                    <a:lumMod val="75000"/>
                  </a:schemeClr>
                </a:solidFill>
                <a:latin typeface="+mn-lt"/>
                <a:ea typeface="Verdana" pitchFamily="34" charset="0"/>
                <a:cs typeface="Verdana" pitchFamily="34" charset="0"/>
              </a:rPr>
              <a:t>Leading Packaged Food brands</a:t>
            </a:r>
          </a:p>
        </p:txBody>
      </p:sp>
      <p:pic>
        <p:nvPicPr>
          <p:cNvPr id="39939" name="Picture 12" descr="download (2).jpg"/>
          <p:cNvPicPr>
            <a:picLocks noChangeAspect="1"/>
          </p:cNvPicPr>
          <p:nvPr/>
        </p:nvPicPr>
        <p:blipFill>
          <a:blip r:embed="rId2"/>
          <a:srcRect/>
          <a:stretch>
            <a:fillRect/>
          </a:stretch>
        </p:blipFill>
        <p:spPr bwMode="auto">
          <a:xfrm>
            <a:off x="762000" y="1819275"/>
            <a:ext cx="2859088" cy="1733550"/>
          </a:xfrm>
          <a:prstGeom prst="rect">
            <a:avLst/>
          </a:prstGeom>
          <a:noFill/>
          <a:ln w="9525">
            <a:noFill/>
            <a:miter lim="800000"/>
            <a:headEnd/>
            <a:tailEnd/>
          </a:ln>
        </p:spPr>
      </p:pic>
      <p:pic>
        <p:nvPicPr>
          <p:cNvPr id="39940" name="Picture 13" descr="download (3).jpg"/>
          <p:cNvPicPr>
            <a:picLocks noChangeAspect="1"/>
          </p:cNvPicPr>
          <p:nvPr/>
        </p:nvPicPr>
        <p:blipFill>
          <a:blip r:embed="rId3"/>
          <a:srcRect/>
          <a:stretch>
            <a:fillRect/>
          </a:stretch>
        </p:blipFill>
        <p:spPr bwMode="auto">
          <a:xfrm>
            <a:off x="3651250" y="1819275"/>
            <a:ext cx="2827338" cy="1752600"/>
          </a:xfrm>
          <a:prstGeom prst="rect">
            <a:avLst/>
          </a:prstGeom>
          <a:noFill/>
          <a:ln w="9525">
            <a:noFill/>
            <a:miter lim="800000"/>
            <a:headEnd/>
            <a:tailEnd/>
          </a:ln>
        </p:spPr>
      </p:pic>
      <p:pic>
        <p:nvPicPr>
          <p:cNvPr id="39941" name="Picture 14" descr="download (4).jpg"/>
          <p:cNvPicPr>
            <a:picLocks noChangeAspect="1"/>
          </p:cNvPicPr>
          <p:nvPr/>
        </p:nvPicPr>
        <p:blipFill>
          <a:blip r:embed="rId4"/>
          <a:srcRect/>
          <a:stretch>
            <a:fillRect/>
          </a:stretch>
        </p:blipFill>
        <p:spPr bwMode="auto">
          <a:xfrm>
            <a:off x="762000" y="3952875"/>
            <a:ext cx="1733550" cy="1371600"/>
          </a:xfrm>
          <a:prstGeom prst="rect">
            <a:avLst/>
          </a:prstGeom>
          <a:noFill/>
          <a:ln w="9525">
            <a:noFill/>
            <a:miter lim="800000"/>
            <a:headEnd/>
            <a:tailEnd/>
          </a:ln>
        </p:spPr>
      </p:pic>
      <p:pic>
        <p:nvPicPr>
          <p:cNvPr id="39942" name="Picture 15" descr="download (6).jpg"/>
          <p:cNvPicPr>
            <a:picLocks noChangeAspect="1"/>
          </p:cNvPicPr>
          <p:nvPr/>
        </p:nvPicPr>
        <p:blipFill>
          <a:blip r:embed="rId5"/>
          <a:srcRect/>
          <a:stretch>
            <a:fillRect/>
          </a:stretch>
        </p:blipFill>
        <p:spPr bwMode="auto">
          <a:xfrm>
            <a:off x="6540500" y="1819275"/>
            <a:ext cx="2393950" cy="1728788"/>
          </a:xfrm>
          <a:prstGeom prst="rect">
            <a:avLst/>
          </a:prstGeom>
          <a:noFill/>
          <a:ln w="9525">
            <a:noFill/>
            <a:miter lim="800000"/>
            <a:headEnd/>
            <a:tailEnd/>
          </a:ln>
        </p:spPr>
      </p:pic>
      <p:pic>
        <p:nvPicPr>
          <p:cNvPr id="39943" name="Picture 16" descr="download (5).jpg"/>
          <p:cNvPicPr>
            <a:picLocks noChangeAspect="1"/>
          </p:cNvPicPr>
          <p:nvPr/>
        </p:nvPicPr>
        <p:blipFill>
          <a:blip r:embed="rId6"/>
          <a:srcRect/>
          <a:stretch>
            <a:fillRect/>
          </a:stretch>
        </p:blipFill>
        <p:spPr bwMode="auto">
          <a:xfrm>
            <a:off x="2825750" y="3952875"/>
            <a:ext cx="1816100" cy="1371600"/>
          </a:xfrm>
          <a:prstGeom prst="rect">
            <a:avLst/>
          </a:prstGeom>
          <a:noFill/>
          <a:ln w="9525">
            <a:noFill/>
            <a:miter lim="800000"/>
            <a:headEnd/>
            <a:tailEnd/>
          </a:ln>
        </p:spPr>
      </p:pic>
      <p:pic>
        <p:nvPicPr>
          <p:cNvPr id="39944" name="Picture 17" descr="images (1).jpg"/>
          <p:cNvPicPr>
            <a:picLocks noChangeAspect="1"/>
          </p:cNvPicPr>
          <p:nvPr/>
        </p:nvPicPr>
        <p:blipFill>
          <a:blip r:embed="rId7"/>
          <a:srcRect/>
          <a:stretch>
            <a:fillRect/>
          </a:stretch>
        </p:blipFill>
        <p:spPr bwMode="auto">
          <a:xfrm>
            <a:off x="4889500" y="3952875"/>
            <a:ext cx="4044950" cy="1381125"/>
          </a:xfrm>
          <a:prstGeom prst="rect">
            <a:avLst/>
          </a:prstGeom>
          <a:noFill/>
          <a:ln w="9525">
            <a:noFill/>
            <a:miter lim="800000"/>
            <a:headEnd/>
            <a:tailEnd/>
          </a:ln>
        </p:spPr>
      </p:pic>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C:\Users\NOMAN\Desktop\Presentations\images\restaurant and food\d&amp;g.jpg"/>
          <p:cNvPicPr>
            <a:picLocks noChangeAspect="1" noChangeArrowheads="1"/>
          </p:cNvPicPr>
          <p:nvPr/>
        </p:nvPicPr>
        <p:blipFill>
          <a:blip r:embed="rId2"/>
          <a:srcRect/>
          <a:stretch>
            <a:fillRect/>
          </a:stretch>
        </p:blipFill>
        <p:spPr bwMode="auto">
          <a:xfrm>
            <a:off x="990600" y="3581400"/>
            <a:ext cx="3157538" cy="1571625"/>
          </a:xfrm>
          <a:prstGeom prst="rect">
            <a:avLst/>
          </a:prstGeom>
          <a:noFill/>
          <a:ln w="9525">
            <a:noFill/>
            <a:miter lim="800000"/>
            <a:headEnd/>
            <a:tailEnd/>
          </a:ln>
        </p:spPr>
      </p:pic>
      <p:pic>
        <p:nvPicPr>
          <p:cNvPr id="40963" name="Picture 8" descr="C:\Users\NOMAN\Desktop\Presentations\images\restaurant and food\loreal.jpg"/>
          <p:cNvPicPr>
            <a:picLocks noChangeAspect="1" noChangeArrowheads="1"/>
          </p:cNvPicPr>
          <p:nvPr/>
        </p:nvPicPr>
        <p:blipFill>
          <a:blip r:embed="rId3"/>
          <a:srcRect/>
          <a:stretch>
            <a:fillRect/>
          </a:stretch>
        </p:blipFill>
        <p:spPr bwMode="auto">
          <a:xfrm>
            <a:off x="4210050" y="3581400"/>
            <a:ext cx="4787900" cy="1524000"/>
          </a:xfrm>
          <a:prstGeom prst="rect">
            <a:avLst/>
          </a:prstGeom>
          <a:noFill/>
          <a:ln w="9525">
            <a:noFill/>
            <a:miter lim="800000"/>
            <a:headEnd/>
            <a:tailEnd/>
          </a:ln>
        </p:spPr>
      </p:pic>
      <p:pic>
        <p:nvPicPr>
          <p:cNvPr id="40964" name="Picture 12" descr="download (7).jpg"/>
          <p:cNvPicPr>
            <a:picLocks noChangeAspect="1"/>
          </p:cNvPicPr>
          <p:nvPr/>
        </p:nvPicPr>
        <p:blipFill>
          <a:blip r:embed="rId4"/>
          <a:srcRect/>
          <a:stretch>
            <a:fillRect/>
          </a:stretch>
        </p:blipFill>
        <p:spPr bwMode="auto">
          <a:xfrm>
            <a:off x="1238250" y="1447800"/>
            <a:ext cx="2063750" cy="1825625"/>
          </a:xfrm>
          <a:prstGeom prst="rect">
            <a:avLst/>
          </a:prstGeom>
          <a:noFill/>
          <a:ln w="9525">
            <a:noFill/>
            <a:miter lim="800000"/>
            <a:headEnd/>
            <a:tailEnd/>
          </a:ln>
        </p:spPr>
      </p:pic>
      <p:pic>
        <p:nvPicPr>
          <p:cNvPr id="40965" name="Picture 13" descr="images (2).jpg"/>
          <p:cNvPicPr>
            <a:picLocks noChangeAspect="1"/>
          </p:cNvPicPr>
          <p:nvPr/>
        </p:nvPicPr>
        <p:blipFill>
          <a:blip r:embed="rId5"/>
          <a:srcRect/>
          <a:stretch>
            <a:fillRect/>
          </a:stretch>
        </p:blipFill>
        <p:spPr bwMode="auto">
          <a:xfrm>
            <a:off x="3632200" y="1295400"/>
            <a:ext cx="2405063" cy="2057400"/>
          </a:xfrm>
          <a:prstGeom prst="rect">
            <a:avLst/>
          </a:prstGeom>
          <a:noFill/>
          <a:ln w="9525">
            <a:noFill/>
            <a:miter lim="800000"/>
            <a:headEnd/>
            <a:tailEnd/>
          </a:ln>
        </p:spPr>
      </p:pic>
      <p:pic>
        <p:nvPicPr>
          <p:cNvPr id="40966" name="Picture 14" descr="images (4).jpg"/>
          <p:cNvPicPr>
            <a:picLocks noChangeAspect="1"/>
          </p:cNvPicPr>
          <p:nvPr/>
        </p:nvPicPr>
        <p:blipFill>
          <a:blip r:embed="rId6"/>
          <a:srcRect/>
          <a:stretch>
            <a:fillRect/>
          </a:stretch>
        </p:blipFill>
        <p:spPr bwMode="auto">
          <a:xfrm>
            <a:off x="6438900" y="1447800"/>
            <a:ext cx="2414588" cy="1782763"/>
          </a:xfrm>
          <a:prstGeom prst="rect">
            <a:avLst/>
          </a:prstGeom>
          <a:noFill/>
          <a:ln w="9525">
            <a:noFill/>
            <a:miter lim="800000"/>
            <a:headEnd/>
            <a:tailEnd/>
          </a:ln>
        </p:spPr>
      </p:pic>
      <p:sp>
        <p:nvSpPr>
          <p:cNvPr id="7" name="TextBox 6"/>
          <p:cNvSpPr txBox="1">
            <a:spLocks noChangeArrowheads="1"/>
          </p:cNvSpPr>
          <p:nvPr/>
        </p:nvSpPr>
        <p:spPr bwMode="auto">
          <a:xfrm>
            <a:off x="0" y="381000"/>
            <a:ext cx="7391400" cy="615950"/>
          </a:xfrm>
          <a:prstGeom prst="rect">
            <a:avLst/>
          </a:prstGeom>
          <a:noFill/>
          <a:ln w="9525">
            <a:noFill/>
            <a:miter lim="800000"/>
            <a:headEnd/>
            <a:tailEnd/>
          </a:ln>
        </p:spPr>
        <p:txBody>
          <a:bodyPr>
            <a:spAutoFit/>
          </a:bodyPr>
          <a:lstStyle/>
          <a:p>
            <a:pPr algn="ctr">
              <a:defRPr/>
            </a:pPr>
            <a:r>
              <a:rPr lang="en-IN" sz="3400" b="1" dirty="0">
                <a:solidFill>
                  <a:schemeClr val="accent1">
                    <a:lumMod val="75000"/>
                  </a:schemeClr>
                </a:solidFill>
                <a:latin typeface="+mn-lt"/>
                <a:ea typeface="Verdana" pitchFamily="34" charset="0"/>
                <a:cs typeface="Verdana" pitchFamily="34" charset="0"/>
              </a:rPr>
              <a:t>Leading Cosmetics brands</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5" descr="download (8).jpg"/>
          <p:cNvPicPr>
            <a:picLocks noChangeAspect="1"/>
          </p:cNvPicPr>
          <p:nvPr/>
        </p:nvPicPr>
        <p:blipFill>
          <a:blip r:embed="rId2"/>
          <a:srcRect/>
          <a:stretch>
            <a:fillRect/>
          </a:stretch>
        </p:blipFill>
        <p:spPr bwMode="auto">
          <a:xfrm>
            <a:off x="381000" y="1295400"/>
            <a:ext cx="3952875" cy="1247775"/>
          </a:xfrm>
          <a:prstGeom prst="rect">
            <a:avLst/>
          </a:prstGeom>
          <a:noFill/>
          <a:ln w="9525">
            <a:noFill/>
            <a:miter lim="800000"/>
            <a:headEnd/>
            <a:tailEnd/>
          </a:ln>
        </p:spPr>
      </p:pic>
      <p:pic>
        <p:nvPicPr>
          <p:cNvPr id="41987" name="Picture 16" descr="download.jpg"/>
          <p:cNvPicPr>
            <a:picLocks noChangeAspect="1"/>
          </p:cNvPicPr>
          <p:nvPr/>
        </p:nvPicPr>
        <p:blipFill>
          <a:blip r:embed="rId3"/>
          <a:srcRect/>
          <a:stretch>
            <a:fillRect/>
          </a:stretch>
        </p:blipFill>
        <p:spPr bwMode="auto">
          <a:xfrm>
            <a:off x="381000" y="2667000"/>
            <a:ext cx="3054350" cy="1371600"/>
          </a:xfrm>
          <a:prstGeom prst="rect">
            <a:avLst/>
          </a:prstGeom>
          <a:noFill/>
          <a:ln w="9525">
            <a:noFill/>
            <a:miter lim="800000"/>
            <a:headEnd/>
            <a:tailEnd/>
          </a:ln>
        </p:spPr>
      </p:pic>
      <p:pic>
        <p:nvPicPr>
          <p:cNvPr id="41988" name="Picture 17" descr="images.jpg"/>
          <p:cNvPicPr>
            <a:picLocks noChangeAspect="1"/>
          </p:cNvPicPr>
          <p:nvPr/>
        </p:nvPicPr>
        <p:blipFill>
          <a:blip r:embed="rId4"/>
          <a:srcRect/>
          <a:stretch>
            <a:fillRect/>
          </a:stretch>
        </p:blipFill>
        <p:spPr bwMode="auto">
          <a:xfrm>
            <a:off x="4191000" y="2743200"/>
            <a:ext cx="4498975" cy="1295400"/>
          </a:xfrm>
          <a:prstGeom prst="rect">
            <a:avLst/>
          </a:prstGeom>
          <a:noFill/>
          <a:ln w="9525">
            <a:noFill/>
            <a:miter lim="800000"/>
            <a:headEnd/>
            <a:tailEnd/>
          </a:ln>
        </p:spPr>
      </p:pic>
      <p:pic>
        <p:nvPicPr>
          <p:cNvPr id="41989" name="Picture 18" descr="images (1).jpg"/>
          <p:cNvPicPr>
            <a:picLocks noChangeAspect="1"/>
          </p:cNvPicPr>
          <p:nvPr/>
        </p:nvPicPr>
        <p:blipFill>
          <a:blip r:embed="rId5"/>
          <a:srcRect/>
          <a:stretch>
            <a:fillRect/>
          </a:stretch>
        </p:blipFill>
        <p:spPr bwMode="auto">
          <a:xfrm>
            <a:off x="4972050" y="1295400"/>
            <a:ext cx="3260725" cy="1219200"/>
          </a:xfrm>
          <a:prstGeom prst="rect">
            <a:avLst/>
          </a:prstGeom>
          <a:noFill/>
          <a:ln w="9525">
            <a:noFill/>
            <a:miter lim="800000"/>
            <a:headEnd/>
            <a:tailEnd/>
          </a:ln>
        </p:spPr>
      </p:pic>
      <p:pic>
        <p:nvPicPr>
          <p:cNvPr id="41990" name="Picture 20" descr="images (2).jpg"/>
          <p:cNvPicPr>
            <a:picLocks noChangeAspect="1"/>
          </p:cNvPicPr>
          <p:nvPr/>
        </p:nvPicPr>
        <p:blipFill>
          <a:blip r:embed="rId6"/>
          <a:srcRect/>
          <a:stretch>
            <a:fillRect/>
          </a:stretch>
        </p:blipFill>
        <p:spPr bwMode="auto">
          <a:xfrm>
            <a:off x="2667000" y="4114800"/>
            <a:ext cx="4210050" cy="1400175"/>
          </a:xfrm>
          <a:prstGeom prst="rect">
            <a:avLst/>
          </a:prstGeom>
          <a:noFill/>
          <a:ln w="9525">
            <a:noFill/>
            <a:miter lim="800000"/>
            <a:headEnd/>
            <a:tailEnd/>
          </a:ln>
        </p:spPr>
      </p:pic>
      <p:sp>
        <p:nvSpPr>
          <p:cNvPr id="7" name="TextBox 6"/>
          <p:cNvSpPr txBox="1">
            <a:spLocks noChangeArrowheads="1"/>
          </p:cNvSpPr>
          <p:nvPr/>
        </p:nvSpPr>
        <p:spPr bwMode="auto">
          <a:xfrm>
            <a:off x="0" y="381000"/>
            <a:ext cx="7391400" cy="615950"/>
          </a:xfrm>
          <a:prstGeom prst="rect">
            <a:avLst/>
          </a:prstGeom>
          <a:noFill/>
          <a:ln w="9525">
            <a:noFill/>
            <a:miter lim="800000"/>
            <a:headEnd/>
            <a:tailEnd/>
          </a:ln>
        </p:spPr>
        <p:txBody>
          <a:bodyPr>
            <a:spAutoFit/>
          </a:bodyPr>
          <a:lstStyle/>
          <a:p>
            <a:pPr algn="ctr">
              <a:defRPr/>
            </a:pPr>
            <a:r>
              <a:rPr lang="en-IN" sz="3400" b="1" dirty="0">
                <a:solidFill>
                  <a:schemeClr val="accent1">
                    <a:lumMod val="75000"/>
                  </a:schemeClr>
                </a:solidFill>
                <a:latin typeface="+mn-lt"/>
                <a:ea typeface="Verdana" pitchFamily="34" charset="0"/>
                <a:cs typeface="Verdana" pitchFamily="34" charset="0"/>
              </a:rPr>
              <a:t>Leading Pharmaceutical brands</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458200" cy="1695450"/>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rPr>
              <a:t>The global halal market has emerged as a new growth sector in the global economy.</a:t>
            </a:r>
          </a:p>
        </p:txBody>
      </p:sp>
      <p:sp>
        <p:nvSpPr>
          <p:cNvPr id="5" name="Rectangle 4"/>
          <p:cNvSpPr/>
          <p:nvPr/>
        </p:nvSpPr>
        <p:spPr>
          <a:xfrm>
            <a:off x="228600" y="2395538"/>
            <a:ext cx="8458200" cy="3970337"/>
          </a:xfrm>
          <a:prstGeom prst="rect">
            <a:avLst/>
          </a:prstGeom>
        </p:spPr>
        <p:txBody>
          <a:bodyPr>
            <a:spAutoFit/>
          </a:bodyPr>
          <a:lstStyle/>
          <a:p>
            <a:pPr marL="457200" indent="-457200" algn="just">
              <a:lnSpc>
                <a:spcPct val="150000"/>
              </a:lnSpc>
              <a:buFont typeface="Courier New" pitchFamily="49" charset="0"/>
              <a:buChar char="o"/>
              <a:defRPr/>
            </a:pPr>
            <a:r>
              <a:rPr lang="en-US" sz="2800" dirty="0">
                <a:latin typeface="+mn-lt"/>
              </a:rPr>
              <a:t>Muslim consumers’ tastes and preferences are governed by halal rules on food and non-food specification.</a:t>
            </a:r>
          </a:p>
          <a:p>
            <a:pPr marL="457200" indent="-457200" algn="just">
              <a:lnSpc>
                <a:spcPct val="150000"/>
              </a:lnSpc>
              <a:buFont typeface="Courier New" pitchFamily="49" charset="0"/>
              <a:buChar char="o"/>
              <a:defRPr/>
            </a:pPr>
            <a:r>
              <a:rPr lang="en-US" sz="2800" dirty="0">
                <a:latin typeface="+mn-lt"/>
              </a:rPr>
              <a:t>Awareness about the concept of Halal is on the rise, and international companies are responding to consumer needs, be it for products or services.</a:t>
            </a:r>
          </a:p>
        </p:txBody>
      </p:sp>
      <p:sp>
        <p:nvSpPr>
          <p:cNvPr id="7" name="Rectangle 6"/>
          <p:cNvSpPr/>
          <p:nvPr/>
        </p:nvSpPr>
        <p:spPr>
          <a:xfrm>
            <a:off x="533400" y="6459538"/>
            <a:ext cx="7924800" cy="246062"/>
          </a:xfrm>
          <a:prstGeom prst="rect">
            <a:avLst/>
          </a:prstGeom>
        </p:spPr>
        <p:txBody>
          <a:bodyPr>
            <a:spAutoFit/>
          </a:bodyPr>
          <a:lstStyle/>
          <a:p>
            <a:pPr>
              <a:defRPr/>
            </a:pPr>
            <a:r>
              <a:rPr lang="en-US" sz="1000" dirty="0" err="1">
                <a:latin typeface="+mn-lt"/>
              </a:rPr>
              <a:t>Zakaria</a:t>
            </a:r>
            <a:r>
              <a:rPr lang="en-US" sz="1000" dirty="0">
                <a:latin typeface="+mn-lt"/>
              </a:rPr>
              <a:t>, Z. (2008). "Tapping into the world halal market: some discussions on Malaysian laws and standards." Shariah Journal 16(3): 603-616.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officemax.com.au/media/content/images/Marketing/brandWheel_mydesk.jpg"/>
          <p:cNvPicPr>
            <a:picLocks noChangeAspect="1" noChangeArrowheads="1"/>
          </p:cNvPicPr>
          <p:nvPr/>
        </p:nvPicPr>
        <p:blipFill>
          <a:blip r:embed="rId2"/>
          <a:srcRect/>
          <a:stretch>
            <a:fillRect/>
          </a:stretch>
        </p:blipFill>
        <p:spPr bwMode="auto">
          <a:xfrm>
            <a:off x="990600" y="1981200"/>
            <a:ext cx="7848600" cy="4876800"/>
          </a:xfrm>
          <a:prstGeom prst="rect">
            <a:avLst/>
          </a:prstGeom>
          <a:noFill/>
          <a:ln w="9525">
            <a:noFill/>
            <a:miter lim="800000"/>
            <a:headEnd/>
            <a:tailEnd/>
          </a:ln>
        </p:spPr>
      </p:pic>
      <p:sp>
        <p:nvSpPr>
          <p:cNvPr id="3" name="Rectangle 5"/>
          <p:cNvSpPr>
            <a:spLocks noChangeArrowheads="1"/>
          </p:cNvSpPr>
          <p:nvPr/>
        </p:nvSpPr>
        <p:spPr bwMode="auto">
          <a:xfrm>
            <a:off x="76200" y="55563"/>
            <a:ext cx="8458200" cy="1970087"/>
          </a:xfrm>
          <a:prstGeom prst="rect">
            <a:avLst/>
          </a:prstGeom>
          <a:noFill/>
          <a:ln w="9525">
            <a:noFill/>
            <a:miter lim="800000"/>
            <a:headEnd/>
            <a:tailEnd/>
          </a:ln>
        </p:spPr>
        <p:txBody>
          <a:bodyPr>
            <a:spAutoFit/>
          </a:bodyPr>
          <a:lstStyle/>
          <a:p>
            <a:pPr algn="ctr">
              <a:defRPr/>
            </a:pPr>
            <a:r>
              <a:rPr lang="en-IN" sz="3400" b="1" dirty="0">
                <a:solidFill>
                  <a:srgbClr val="000000"/>
                </a:solidFill>
                <a:latin typeface="Verdana" pitchFamily="34" charset="0"/>
                <a:ea typeface="Verdana" pitchFamily="34" charset="0"/>
                <a:cs typeface="Verdana" pitchFamily="34" charset="0"/>
              </a:rPr>
              <a:t>Where are the </a:t>
            </a:r>
          </a:p>
          <a:p>
            <a:pPr algn="ctr">
              <a:defRPr/>
            </a:pPr>
            <a:r>
              <a:rPr lang="en-IN" sz="4400" b="1" dirty="0">
                <a:solidFill>
                  <a:srgbClr val="FF0000"/>
                </a:solidFill>
                <a:latin typeface="Verdana" pitchFamily="34" charset="0"/>
                <a:ea typeface="Verdana" pitchFamily="34" charset="0"/>
                <a:cs typeface="Verdana" pitchFamily="34" charset="0"/>
              </a:rPr>
              <a:t>Muslim Owned</a:t>
            </a:r>
          </a:p>
          <a:p>
            <a:pPr algn="ctr">
              <a:defRPr/>
            </a:pPr>
            <a:r>
              <a:rPr lang="en-IN" sz="4400" b="1" dirty="0">
                <a:solidFill>
                  <a:schemeClr val="accent1">
                    <a:lumMod val="75000"/>
                  </a:schemeClr>
                </a:solidFill>
                <a:latin typeface="Verdana" pitchFamily="34" charset="0"/>
                <a:ea typeface="Verdana" pitchFamily="34" charset="0"/>
                <a:cs typeface="Verdana" pitchFamily="34" charset="0"/>
              </a:rPr>
              <a:t> </a:t>
            </a:r>
            <a:r>
              <a:rPr lang="en-IN" sz="3400" b="1" dirty="0">
                <a:solidFill>
                  <a:srgbClr val="000000"/>
                </a:solidFill>
                <a:latin typeface="Verdana" pitchFamily="34" charset="0"/>
                <a:ea typeface="Verdana" pitchFamily="34" charset="0"/>
                <a:cs typeface="Verdana" pitchFamily="34" charset="0"/>
              </a:rPr>
              <a:t>brands </a:t>
            </a:r>
            <a:r>
              <a:rPr lang="en-IN" sz="4000" b="1" dirty="0">
                <a:solidFill>
                  <a:srgbClr val="FF0000"/>
                </a:solidFill>
                <a:latin typeface="Verdana" pitchFamily="34" charset="0"/>
                <a:ea typeface="Verdana" pitchFamily="34" charset="0"/>
                <a:cs typeface="Verdana" pitchFamily="34" charset="0"/>
              </a:rPr>
              <a:t>?</a:t>
            </a:r>
            <a:endParaRPr lang="en-IN" sz="34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52400" y="703263"/>
            <a:ext cx="6400800" cy="2420937"/>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pPr>
            <a:r>
              <a:rPr lang="en-US" sz="2600">
                <a:latin typeface="Times New Roman" pitchFamily="18" charset="0"/>
                <a:cs typeface="Times New Roman" pitchFamily="18" charset="0"/>
              </a:rPr>
              <a:t>Halal Trade has been targeting new markets in non-Muslim countries, due to the presence of Muslim tourists and large numbers of </a:t>
            </a:r>
            <a:r>
              <a:rPr lang="en-US" sz="2600">
                <a:solidFill>
                  <a:srgbClr val="00B050"/>
                </a:solidFill>
                <a:latin typeface="Times New Roman" pitchFamily="18" charset="0"/>
                <a:cs typeface="Times New Roman" pitchFamily="18" charset="0"/>
              </a:rPr>
              <a:t>Muslim communities</a:t>
            </a:r>
            <a:r>
              <a:rPr lang="en-US" sz="2600">
                <a:latin typeface="Times New Roman" pitchFamily="18" charset="0"/>
                <a:cs typeface="Times New Roman" pitchFamily="18" charset="0"/>
              </a:rPr>
              <a:t>.</a:t>
            </a:r>
          </a:p>
        </p:txBody>
      </p:sp>
      <p:pic>
        <p:nvPicPr>
          <p:cNvPr id="44035" name="Picture 3"/>
          <p:cNvPicPr>
            <a:picLocks noChangeAspect="1" noChangeArrowheads="1"/>
          </p:cNvPicPr>
          <p:nvPr/>
        </p:nvPicPr>
        <p:blipFill>
          <a:blip r:embed="rId2"/>
          <a:srcRect/>
          <a:stretch>
            <a:fillRect/>
          </a:stretch>
        </p:blipFill>
        <p:spPr bwMode="auto">
          <a:xfrm>
            <a:off x="6781800" y="276225"/>
            <a:ext cx="2209800" cy="1628775"/>
          </a:xfrm>
          <a:prstGeom prst="rect">
            <a:avLst/>
          </a:prstGeom>
          <a:noFill/>
          <a:ln w="9525">
            <a:noFill/>
            <a:miter lim="800000"/>
            <a:headEnd/>
            <a:tailEnd/>
          </a:ln>
        </p:spPr>
      </p:pic>
      <p:pic>
        <p:nvPicPr>
          <p:cNvPr id="44036" name="Picture 5"/>
          <p:cNvPicPr>
            <a:picLocks noChangeAspect="1" noChangeArrowheads="1"/>
          </p:cNvPicPr>
          <p:nvPr/>
        </p:nvPicPr>
        <p:blipFill>
          <a:blip r:embed="rId3"/>
          <a:srcRect/>
          <a:stretch>
            <a:fillRect/>
          </a:stretch>
        </p:blipFill>
        <p:spPr bwMode="auto">
          <a:xfrm>
            <a:off x="6781800" y="2159000"/>
            <a:ext cx="2222500" cy="1481138"/>
          </a:xfrm>
          <a:prstGeom prst="rect">
            <a:avLst/>
          </a:prstGeom>
          <a:noFill/>
          <a:ln w="9525">
            <a:noFill/>
            <a:miter lim="800000"/>
            <a:headEnd/>
            <a:tailEnd/>
          </a:ln>
        </p:spPr>
      </p:pic>
      <p:pic>
        <p:nvPicPr>
          <p:cNvPr id="44037" name="Picture 6" descr="نتيجة بحث الصور عن ‪halal japan‬‏"/>
          <p:cNvPicPr>
            <a:picLocks noChangeAspect="1" noChangeArrowheads="1"/>
          </p:cNvPicPr>
          <p:nvPr/>
        </p:nvPicPr>
        <p:blipFill>
          <a:blip r:embed="rId4"/>
          <a:srcRect/>
          <a:stretch>
            <a:fillRect/>
          </a:stretch>
        </p:blipFill>
        <p:spPr bwMode="auto">
          <a:xfrm>
            <a:off x="6781800" y="3759200"/>
            <a:ext cx="2266950" cy="3022600"/>
          </a:xfrm>
          <a:prstGeom prst="rect">
            <a:avLst/>
          </a:prstGeom>
          <a:noFill/>
          <a:ln w="9525">
            <a:noFill/>
            <a:miter lim="800000"/>
            <a:headEnd/>
            <a:tailEnd/>
          </a:ln>
        </p:spPr>
      </p:pic>
      <p:sp>
        <p:nvSpPr>
          <p:cNvPr id="6" name="Rectangle 1"/>
          <p:cNvSpPr>
            <a:spLocks noChangeArrowheads="1"/>
          </p:cNvSpPr>
          <p:nvPr/>
        </p:nvSpPr>
        <p:spPr bwMode="auto">
          <a:xfrm>
            <a:off x="152400" y="3194050"/>
            <a:ext cx="6400800" cy="1687513"/>
          </a:xfrm>
          <a:prstGeom prst="rect">
            <a:avLst/>
          </a:prstGeom>
          <a:solidFill>
            <a:schemeClr val="bg1">
              <a:lumMod val="95000"/>
            </a:schemeClr>
          </a:solidFill>
          <a:ln>
            <a:noFill/>
          </a:ln>
        </p:spPr>
        <p:txBody>
          <a:bodyPr>
            <a:spAutoFit/>
          </a:bodyPr>
          <a:lstStyle/>
          <a:p>
            <a:pPr marL="457200" indent="-457200" algn="just">
              <a:lnSpc>
                <a:spcPct val="150000"/>
              </a:lnSpc>
              <a:buFont typeface="Courier New" pitchFamily="49" charset="0"/>
              <a:buChar char="o"/>
              <a:defRPr/>
            </a:pPr>
            <a:r>
              <a:rPr lang="en-US" sz="2400" dirty="0">
                <a:latin typeface="Times New Roman" pitchFamily="18" charset="0"/>
                <a:cs typeface="Times New Roman" pitchFamily="18" charset="0"/>
              </a:rPr>
              <a:t>This will give greater opportunities for Islamic countries to play a major role as co-investor with offshore Halal service provider.</a:t>
            </a:r>
          </a:p>
        </p:txBody>
      </p:sp>
      <p:sp>
        <p:nvSpPr>
          <p:cNvPr id="7" name="Rectangle 1"/>
          <p:cNvSpPr>
            <a:spLocks noChangeArrowheads="1"/>
          </p:cNvSpPr>
          <p:nvPr/>
        </p:nvSpPr>
        <p:spPr bwMode="auto">
          <a:xfrm>
            <a:off x="152400" y="4965700"/>
            <a:ext cx="6400800" cy="1892300"/>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pPr>
            <a:r>
              <a:rPr lang="en-US" sz="2600">
                <a:latin typeface="Times New Roman" pitchFamily="18" charset="0"/>
                <a:cs typeface="Times New Roman" pitchFamily="18" charset="0"/>
              </a:rPr>
              <a:t>or to be the main origin of these products as they are more suitable to apply critical terms of Halal standards in Halal product.</a:t>
            </a:r>
          </a:p>
        </p:txBody>
      </p:sp>
      <p:sp>
        <p:nvSpPr>
          <p:cNvPr id="8" name="Freeform 7"/>
          <p:cNvSpPr/>
          <p:nvPr/>
        </p:nvSpPr>
        <p:spPr>
          <a:xfrm>
            <a:off x="304800" y="0"/>
            <a:ext cx="647700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Euro Halal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6"/>
          <p:cNvSpPr txBox="1">
            <a:spLocks noChangeArrowheads="1"/>
          </p:cNvSpPr>
          <p:nvPr/>
        </p:nvSpPr>
        <p:spPr bwMode="auto">
          <a:xfrm>
            <a:off x="152400" y="6611938"/>
            <a:ext cx="3849688" cy="246062"/>
          </a:xfrm>
          <a:prstGeom prst="rect">
            <a:avLst/>
          </a:prstGeom>
          <a:noFill/>
          <a:ln w="9525">
            <a:noFill/>
            <a:miter lim="800000"/>
            <a:headEnd/>
            <a:tailEnd/>
          </a:ln>
        </p:spPr>
        <p:txBody>
          <a:bodyPr wrap="none">
            <a:spAutoFit/>
          </a:bodyPr>
          <a:lstStyle/>
          <a:p>
            <a:r>
              <a:rPr lang="en-US" sz="1000" i="1">
                <a:solidFill>
                  <a:srgbClr val="000000"/>
                </a:solidFill>
                <a:cs typeface="Arial" charset="0"/>
              </a:rPr>
              <a:t>Source : International Trade Centre; Trade Competitiveness Map</a:t>
            </a:r>
          </a:p>
        </p:txBody>
      </p:sp>
      <p:graphicFrame>
        <p:nvGraphicFramePr>
          <p:cNvPr id="3" name="Table 2"/>
          <p:cNvGraphicFramePr>
            <a:graphicFrameLocks noGrp="1"/>
          </p:cNvGraphicFramePr>
          <p:nvPr/>
        </p:nvGraphicFramePr>
        <p:xfrm>
          <a:off x="152400" y="914400"/>
          <a:ext cx="8791575" cy="5659440"/>
        </p:xfrm>
        <a:graphic>
          <a:graphicData uri="http://schemas.openxmlformats.org/drawingml/2006/table">
            <a:tbl>
              <a:tblPr/>
              <a:tblGrid>
                <a:gridCol w="2193925"/>
                <a:gridCol w="903288"/>
                <a:gridCol w="903287"/>
                <a:gridCol w="889000"/>
                <a:gridCol w="890588"/>
                <a:gridCol w="901700"/>
                <a:gridCol w="901700"/>
                <a:gridCol w="1208087"/>
              </a:tblGrid>
              <a:tr h="441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rPr>
                        <a:t>COUNTRIES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Saudi </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UAE</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Turkey</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Egypt</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Kuwait</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Qatar</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rPr>
                        <a:t>Total</a:t>
                      </a: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Live animals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113,538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263,997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33,666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68,365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73,926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46,638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600,130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charset="0"/>
                          <a:ea typeface="ＭＳ Ｐゴシック" charset="-128"/>
                        </a:rPr>
                        <a:t>Meat &amp; edible meat offal</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1,302,153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751,671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1,600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539,750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473,003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152,405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3,220,582</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rPr>
                        <a:t>Dairy products, eggs, honey, edible animal product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629,539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458,108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116,815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406,278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113,782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44,528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1,769,050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159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Products of animal origin</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7,606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2,617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28,949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17,615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515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279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57,581</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23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Edible vegetables &amp; certain roots, tubers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163,677</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438,228</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246,078</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306,488</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79,274</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48,490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1,282,235</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69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charset="0"/>
                          <a:ea typeface="ＭＳ Ｐゴシック" charset="-128"/>
                        </a:rPr>
                        <a:t>Animal, vegetable fats &amp; oils, cleavage products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460,376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427,054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1,094,076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1,096,879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85,977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19,468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3,183,830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Meat, fish &amp; seafood food preparation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140,196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115,687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3,036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119,465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63,626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20,543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462,553</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Miscellaneous edible preparation</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341,480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267,569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328,770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61,043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70,852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31,816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1,101,530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19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charset="0"/>
                          <a:ea typeface="ＭＳ Ｐゴシック" charset="-128"/>
                        </a:rPr>
                        <a:t>Essential oils, perfumes, cosmetics, toiletries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727,097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1,304,134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839,551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155,801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127,783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54,401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3,208,767</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61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charset="0"/>
                          <a:ea typeface="ＭＳ Ｐゴシック" charset="-128"/>
                        </a:rPr>
                        <a:t>Total</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3.8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4.1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2.7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2.8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1.1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418 M</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charset="0"/>
                          <a:ea typeface="ＭＳ Ｐゴシック" charset="-128"/>
                        </a:rPr>
                        <a:t>14.9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r>
            </a:tbl>
          </a:graphicData>
        </a:graphic>
      </p:graphicFrame>
      <p:sp>
        <p:nvSpPr>
          <p:cNvPr id="4" name="Rectangle 3"/>
          <p:cNvSpPr/>
          <p:nvPr/>
        </p:nvSpPr>
        <p:spPr>
          <a:xfrm>
            <a:off x="381000" y="77688"/>
            <a:ext cx="8388424" cy="83671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ea typeface="ＭＳ Ｐゴシック" charset="-128"/>
              </a:rPr>
              <a:t>Trade Performance: Imports of </a:t>
            </a:r>
            <a:r>
              <a:rPr lang="en-US" sz="2400" b="1" dirty="0">
                <a:solidFill>
                  <a:schemeClr val="tx1"/>
                </a:solidFill>
                <a:ea typeface="ＭＳ Ｐゴシック" charset="-128"/>
              </a:rPr>
              <a:t>Middle East</a:t>
            </a:r>
          </a:p>
          <a:p>
            <a:pPr algn="ctr">
              <a:defRPr/>
            </a:pPr>
            <a:r>
              <a:rPr lang="en-US" sz="1600" b="1" dirty="0">
                <a:solidFill>
                  <a:schemeClr val="tx1"/>
                </a:solidFill>
                <a:ea typeface="ＭＳ Ｐゴシック" charset="-128"/>
              </a:rPr>
              <a:t>(2009, in USD millions)</a:t>
            </a:r>
            <a:r>
              <a:rPr lang="en-US" sz="1600" b="1" dirty="0">
                <a:solidFill>
                  <a:srgbClr val="FF0000"/>
                </a:solidFill>
                <a:ea typeface="ＭＳ Ｐゴシック" charset="-128"/>
              </a:rPr>
              <a:t> Where to focus on Halal Trade?</a:t>
            </a:r>
            <a:endParaRPr lang="en-MY" sz="3200" b="1" dirty="0">
              <a:solidFill>
                <a:srgbClr val="FF0000"/>
              </a:solidFill>
              <a:ea typeface="ＭＳ Ｐゴシック" charset="-128"/>
            </a:endParaRPr>
          </a:p>
        </p:txBody>
      </p:sp>
      <p:sp>
        <p:nvSpPr>
          <p:cNvPr id="44148" name="Donut 4"/>
          <p:cNvSpPr>
            <a:spLocks noChangeArrowheads="1"/>
          </p:cNvSpPr>
          <p:nvPr/>
        </p:nvSpPr>
        <p:spPr bwMode="auto">
          <a:xfrm>
            <a:off x="8153400" y="1676400"/>
            <a:ext cx="838200" cy="533400"/>
          </a:xfrm>
          <a:custGeom>
            <a:avLst/>
            <a:gdLst>
              <a:gd name="T0" fmla="*/ 419100 w 838200"/>
              <a:gd name="T1" fmla="*/ 0 h 533400"/>
              <a:gd name="T2" fmla="*/ 122752 w 838200"/>
              <a:gd name="T3" fmla="*/ 78115 h 533400"/>
              <a:gd name="T4" fmla="*/ 0 w 838200"/>
              <a:gd name="T5" fmla="*/ 266700 h 533400"/>
              <a:gd name="T6" fmla="*/ 122752 w 838200"/>
              <a:gd name="T7" fmla="*/ 455285 h 533400"/>
              <a:gd name="T8" fmla="*/ 419100 w 838200"/>
              <a:gd name="T9" fmla="*/ 533400 h 533400"/>
              <a:gd name="T10" fmla="*/ 715448 w 838200"/>
              <a:gd name="T11" fmla="*/ 455285 h 533400"/>
              <a:gd name="T12" fmla="*/ 838200 w 838200"/>
              <a:gd name="T13" fmla="*/ 266700 h 533400"/>
              <a:gd name="T14" fmla="*/ 715448 w 838200"/>
              <a:gd name="T15" fmla="*/ 78115 h 533400"/>
              <a:gd name="T16" fmla="*/ 0 60000 65536"/>
              <a:gd name="T17" fmla="*/ 0 60000 65536"/>
              <a:gd name="T18" fmla="*/ 0 60000 65536"/>
              <a:gd name="T19" fmla="*/ 0 60000 65536"/>
              <a:gd name="T20" fmla="*/ 0 60000 65536"/>
              <a:gd name="T21" fmla="*/ 0 60000 65536"/>
              <a:gd name="T22" fmla="*/ 0 60000 65536"/>
              <a:gd name="T23" fmla="*/ 0 60000 65536"/>
              <a:gd name="T24" fmla="*/ 122752 w 838200"/>
              <a:gd name="T25" fmla="*/ 78115 h 533400"/>
              <a:gd name="T26" fmla="*/ 715448 w 838200"/>
              <a:gd name="T27" fmla="*/ 455285 h 53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8200" h="533400">
                <a:moveTo>
                  <a:pt x="0" y="266700"/>
                </a:moveTo>
                <a:lnTo>
                  <a:pt x="0" y="266700"/>
                </a:lnTo>
                <a:cubicBezTo>
                  <a:pt x="0" y="119405"/>
                  <a:pt x="187637" y="0"/>
                  <a:pt x="419099" y="0"/>
                </a:cubicBezTo>
                <a:cubicBezTo>
                  <a:pt x="650562" y="0"/>
                  <a:pt x="838200" y="119405"/>
                  <a:pt x="838200" y="266700"/>
                </a:cubicBezTo>
                <a:cubicBezTo>
                  <a:pt x="838200" y="413994"/>
                  <a:pt x="650562" y="533399"/>
                  <a:pt x="419100" y="533400"/>
                </a:cubicBezTo>
                <a:cubicBezTo>
                  <a:pt x="187637" y="533400"/>
                  <a:pt x="0" y="413994"/>
                  <a:pt x="0" y="266700"/>
                </a:cubicBezTo>
                <a:close/>
                <a:moveTo>
                  <a:pt x="0" y="266700"/>
                </a:moveTo>
                <a:lnTo>
                  <a:pt x="0" y="266700"/>
                </a:lnTo>
                <a:cubicBezTo>
                  <a:pt x="0" y="413994"/>
                  <a:pt x="187637" y="533399"/>
                  <a:pt x="419099" y="533400"/>
                </a:cubicBezTo>
                <a:lnTo>
                  <a:pt x="419100" y="533400"/>
                </a:lnTo>
                <a:cubicBezTo>
                  <a:pt x="650562" y="533399"/>
                  <a:pt x="838200" y="413994"/>
                  <a:pt x="838200" y="266700"/>
                </a:cubicBezTo>
                <a:cubicBezTo>
                  <a:pt x="838200" y="119405"/>
                  <a:pt x="650562" y="0"/>
                  <a:pt x="419100" y="0"/>
                </a:cubicBezTo>
                <a:lnTo>
                  <a:pt x="419099" y="0"/>
                </a:lnTo>
                <a:cubicBezTo>
                  <a:pt x="187637" y="0"/>
                  <a:pt x="0" y="119405"/>
                  <a:pt x="0" y="266699"/>
                </a:cubicBezTo>
                <a:lnTo>
                  <a:pt x="0" y="266700"/>
                </a:lnTo>
                <a:close/>
              </a:path>
            </a:pathLst>
          </a:custGeom>
          <a:gradFill rotWithShape="1">
            <a:gsLst>
              <a:gs pos="0">
                <a:srgbClr val="3A7CCB"/>
              </a:gs>
              <a:gs pos="20000">
                <a:srgbClr val="3C7BC7"/>
              </a:gs>
              <a:gs pos="100000">
                <a:srgbClr val="2C5D98"/>
              </a:gs>
            </a:gsLst>
            <a:lin ang="5400000"/>
          </a:gradFill>
          <a:ln w="9525">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44149" name="Donut 5"/>
          <p:cNvSpPr>
            <a:spLocks noChangeArrowheads="1"/>
          </p:cNvSpPr>
          <p:nvPr/>
        </p:nvSpPr>
        <p:spPr bwMode="auto">
          <a:xfrm>
            <a:off x="8153400" y="5791200"/>
            <a:ext cx="838200" cy="533400"/>
          </a:xfrm>
          <a:custGeom>
            <a:avLst/>
            <a:gdLst>
              <a:gd name="T0" fmla="*/ 419100 w 838200"/>
              <a:gd name="T1" fmla="*/ 0 h 533400"/>
              <a:gd name="T2" fmla="*/ 122752 w 838200"/>
              <a:gd name="T3" fmla="*/ 78115 h 533400"/>
              <a:gd name="T4" fmla="*/ 0 w 838200"/>
              <a:gd name="T5" fmla="*/ 266700 h 533400"/>
              <a:gd name="T6" fmla="*/ 122752 w 838200"/>
              <a:gd name="T7" fmla="*/ 455285 h 533400"/>
              <a:gd name="T8" fmla="*/ 419100 w 838200"/>
              <a:gd name="T9" fmla="*/ 533400 h 533400"/>
              <a:gd name="T10" fmla="*/ 715448 w 838200"/>
              <a:gd name="T11" fmla="*/ 455285 h 533400"/>
              <a:gd name="T12" fmla="*/ 838200 w 838200"/>
              <a:gd name="T13" fmla="*/ 266700 h 533400"/>
              <a:gd name="T14" fmla="*/ 715448 w 838200"/>
              <a:gd name="T15" fmla="*/ 78115 h 533400"/>
              <a:gd name="T16" fmla="*/ 0 60000 65536"/>
              <a:gd name="T17" fmla="*/ 0 60000 65536"/>
              <a:gd name="T18" fmla="*/ 0 60000 65536"/>
              <a:gd name="T19" fmla="*/ 0 60000 65536"/>
              <a:gd name="T20" fmla="*/ 0 60000 65536"/>
              <a:gd name="T21" fmla="*/ 0 60000 65536"/>
              <a:gd name="T22" fmla="*/ 0 60000 65536"/>
              <a:gd name="T23" fmla="*/ 0 60000 65536"/>
              <a:gd name="T24" fmla="*/ 122752 w 838200"/>
              <a:gd name="T25" fmla="*/ 78115 h 533400"/>
              <a:gd name="T26" fmla="*/ 715448 w 838200"/>
              <a:gd name="T27" fmla="*/ 455285 h 53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8200" h="533400">
                <a:moveTo>
                  <a:pt x="0" y="266700"/>
                </a:moveTo>
                <a:lnTo>
                  <a:pt x="0" y="266700"/>
                </a:lnTo>
                <a:cubicBezTo>
                  <a:pt x="0" y="119405"/>
                  <a:pt x="187637" y="0"/>
                  <a:pt x="419099" y="0"/>
                </a:cubicBezTo>
                <a:cubicBezTo>
                  <a:pt x="650562" y="0"/>
                  <a:pt x="838200" y="119405"/>
                  <a:pt x="838200" y="266700"/>
                </a:cubicBezTo>
                <a:cubicBezTo>
                  <a:pt x="838200" y="413994"/>
                  <a:pt x="650562" y="533399"/>
                  <a:pt x="419100" y="533400"/>
                </a:cubicBezTo>
                <a:cubicBezTo>
                  <a:pt x="187637" y="533400"/>
                  <a:pt x="0" y="413994"/>
                  <a:pt x="0" y="266700"/>
                </a:cubicBezTo>
                <a:close/>
                <a:moveTo>
                  <a:pt x="0" y="266700"/>
                </a:moveTo>
                <a:lnTo>
                  <a:pt x="0" y="266700"/>
                </a:lnTo>
                <a:cubicBezTo>
                  <a:pt x="0" y="413994"/>
                  <a:pt x="187637" y="533399"/>
                  <a:pt x="419099" y="533400"/>
                </a:cubicBezTo>
                <a:lnTo>
                  <a:pt x="419100" y="533400"/>
                </a:lnTo>
                <a:cubicBezTo>
                  <a:pt x="650562" y="533399"/>
                  <a:pt x="838200" y="413994"/>
                  <a:pt x="838200" y="266700"/>
                </a:cubicBezTo>
                <a:cubicBezTo>
                  <a:pt x="838200" y="119405"/>
                  <a:pt x="650562" y="0"/>
                  <a:pt x="419100" y="0"/>
                </a:cubicBezTo>
                <a:lnTo>
                  <a:pt x="419099" y="0"/>
                </a:lnTo>
                <a:cubicBezTo>
                  <a:pt x="187637" y="0"/>
                  <a:pt x="0" y="119405"/>
                  <a:pt x="0" y="266699"/>
                </a:cubicBezTo>
                <a:lnTo>
                  <a:pt x="0" y="266700"/>
                </a:lnTo>
                <a:close/>
              </a:path>
            </a:pathLst>
          </a:custGeom>
          <a:gradFill rotWithShape="1">
            <a:gsLst>
              <a:gs pos="0">
                <a:srgbClr val="3A7CCB"/>
              </a:gs>
              <a:gs pos="20000">
                <a:srgbClr val="3C7BC7"/>
              </a:gs>
              <a:gs pos="100000">
                <a:srgbClr val="2C5D98"/>
              </a:gs>
            </a:gsLst>
            <a:lin ang="5400000"/>
          </a:gradFill>
          <a:ln w="9525">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44150" name="Donut 6"/>
          <p:cNvSpPr>
            <a:spLocks noChangeArrowheads="1"/>
          </p:cNvSpPr>
          <p:nvPr/>
        </p:nvSpPr>
        <p:spPr bwMode="auto">
          <a:xfrm>
            <a:off x="8153400" y="4038600"/>
            <a:ext cx="838200" cy="533400"/>
          </a:xfrm>
          <a:custGeom>
            <a:avLst/>
            <a:gdLst>
              <a:gd name="T0" fmla="*/ 419100 w 838200"/>
              <a:gd name="T1" fmla="*/ 0 h 533400"/>
              <a:gd name="T2" fmla="*/ 122752 w 838200"/>
              <a:gd name="T3" fmla="*/ 78115 h 533400"/>
              <a:gd name="T4" fmla="*/ 0 w 838200"/>
              <a:gd name="T5" fmla="*/ 266700 h 533400"/>
              <a:gd name="T6" fmla="*/ 122752 w 838200"/>
              <a:gd name="T7" fmla="*/ 455285 h 533400"/>
              <a:gd name="T8" fmla="*/ 419100 w 838200"/>
              <a:gd name="T9" fmla="*/ 533400 h 533400"/>
              <a:gd name="T10" fmla="*/ 715448 w 838200"/>
              <a:gd name="T11" fmla="*/ 455285 h 533400"/>
              <a:gd name="T12" fmla="*/ 838200 w 838200"/>
              <a:gd name="T13" fmla="*/ 266700 h 533400"/>
              <a:gd name="T14" fmla="*/ 715448 w 838200"/>
              <a:gd name="T15" fmla="*/ 78115 h 533400"/>
              <a:gd name="T16" fmla="*/ 0 60000 65536"/>
              <a:gd name="T17" fmla="*/ 0 60000 65536"/>
              <a:gd name="T18" fmla="*/ 0 60000 65536"/>
              <a:gd name="T19" fmla="*/ 0 60000 65536"/>
              <a:gd name="T20" fmla="*/ 0 60000 65536"/>
              <a:gd name="T21" fmla="*/ 0 60000 65536"/>
              <a:gd name="T22" fmla="*/ 0 60000 65536"/>
              <a:gd name="T23" fmla="*/ 0 60000 65536"/>
              <a:gd name="T24" fmla="*/ 122752 w 838200"/>
              <a:gd name="T25" fmla="*/ 78115 h 533400"/>
              <a:gd name="T26" fmla="*/ 715448 w 838200"/>
              <a:gd name="T27" fmla="*/ 455285 h 53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8200" h="533400">
                <a:moveTo>
                  <a:pt x="0" y="266700"/>
                </a:moveTo>
                <a:lnTo>
                  <a:pt x="0" y="266700"/>
                </a:lnTo>
                <a:cubicBezTo>
                  <a:pt x="0" y="119405"/>
                  <a:pt x="187637" y="0"/>
                  <a:pt x="419099" y="0"/>
                </a:cubicBezTo>
                <a:cubicBezTo>
                  <a:pt x="650562" y="0"/>
                  <a:pt x="838200" y="119405"/>
                  <a:pt x="838200" y="266700"/>
                </a:cubicBezTo>
                <a:cubicBezTo>
                  <a:pt x="838200" y="413994"/>
                  <a:pt x="650562" y="533399"/>
                  <a:pt x="419100" y="533400"/>
                </a:cubicBezTo>
                <a:cubicBezTo>
                  <a:pt x="187637" y="533400"/>
                  <a:pt x="0" y="413994"/>
                  <a:pt x="0" y="266700"/>
                </a:cubicBezTo>
                <a:close/>
                <a:moveTo>
                  <a:pt x="0" y="266700"/>
                </a:moveTo>
                <a:lnTo>
                  <a:pt x="0" y="266700"/>
                </a:lnTo>
                <a:cubicBezTo>
                  <a:pt x="0" y="413994"/>
                  <a:pt x="187637" y="533399"/>
                  <a:pt x="419099" y="533400"/>
                </a:cubicBezTo>
                <a:lnTo>
                  <a:pt x="419100" y="533400"/>
                </a:lnTo>
                <a:cubicBezTo>
                  <a:pt x="650562" y="533399"/>
                  <a:pt x="838200" y="413994"/>
                  <a:pt x="838200" y="266700"/>
                </a:cubicBezTo>
                <a:cubicBezTo>
                  <a:pt x="838200" y="119405"/>
                  <a:pt x="650562" y="0"/>
                  <a:pt x="419100" y="0"/>
                </a:cubicBezTo>
                <a:lnTo>
                  <a:pt x="419099" y="0"/>
                </a:lnTo>
                <a:cubicBezTo>
                  <a:pt x="187637" y="0"/>
                  <a:pt x="0" y="119405"/>
                  <a:pt x="0" y="266699"/>
                </a:cubicBezTo>
                <a:lnTo>
                  <a:pt x="0" y="266700"/>
                </a:lnTo>
                <a:close/>
              </a:path>
            </a:pathLst>
          </a:custGeom>
          <a:gradFill rotWithShape="1">
            <a:gsLst>
              <a:gs pos="0">
                <a:srgbClr val="3A7CCB"/>
              </a:gs>
              <a:gs pos="20000">
                <a:srgbClr val="3C7BC7"/>
              </a:gs>
              <a:gs pos="100000">
                <a:srgbClr val="2C5D98"/>
              </a:gs>
            </a:gsLst>
            <a:lin ang="5400000"/>
          </a:gradFill>
          <a:ln w="9525">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8" name="Rectangle 7"/>
          <p:cNvSpPr/>
          <p:nvPr/>
        </p:nvSpPr>
        <p:spPr>
          <a:xfrm>
            <a:off x="76200" y="1752600"/>
            <a:ext cx="2209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
        <p:nvSpPr>
          <p:cNvPr id="9" name="Rectangle 8"/>
          <p:cNvSpPr/>
          <p:nvPr/>
        </p:nvSpPr>
        <p:spPr>
          <a:xfrm>
            <a:off x="76200" y="3962400"/>
            <a:ext cx="2209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
        <p:nvSpPr>
          <p:cNvPr id="10" name="Rectangle 9"/>
          <p:cNvSpPr/>
          <p:nvPr/>
        </p:nvSpPr>
        <p:spPr>
          <a:xfrm>
            <a:off x="76200" y="5715000"/>
            <a:ext cx="2209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4148"/>
                                        </p:tgtEl>
                                        <p:attrNameLst>
                                          <p:attrName>style.visibility</p:attrName>
                                        </p:attrNameLst>
                                      </p:cBhvr>
                                      <p:to>
                                        <p:strVal val="visible"/>
                                      </p:to>
                                    </p:set>
                                    <p:animEffect transition="in" filter="fade">
                                      <p:cBhvr>
                                        <p:cTn id="7" dur="2000"/>
                                        <p:tgtEl>
                                          <p:spTgt spid="44148"/>
                                        </p:tgtEl>
                                      </p:cBhvr>
                                    </p:animEffect>
                                    <p:anim calcmode="lin" valueType="num">
                                      <p:cBhvr>
                                        <p:cTn id="8" dur="2000" fill="hold"/>
                                        <p:tgtEl>
                                          <p:spTgt spid="44148"/>
                                        </p:tgtEl>
                                        <p:attrNameLst>
                                          <p:attrName>ppt_w</p:attrName>
                                        </p:attrNameLst>
                                      </p:cBhvr>
                                      <p:tavLst>
                                        <p:tav tm="0" fmla="#ppt_w*sin(2.5*pi*$)">
                                          <p:val>
                                            <p:fltVal val="0"/>
                                          </p:val>
                                        </p:tav>
                                        <p:tav tm="100000">
                                          <p:val>
                                            <p:fltVal val="1"/>
                                          </p:val>
                                        </p:tav>
                                      </p:tavLst>
                                    </p:anim>
                                    <p:anim calcmode="lin" valueType="num">
                                      <p:cBhvr>
                                        <p:cTn id="9" dur="2000" fill="hold"/>
                                        <p:tgtEl>
                                          <p:spTgt spid="4414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150"/>
                                        </p:tgtEl>
                                        <p:attrNameLst>
                                          <p:attrName>style.visibility</p:attrName>
                                        </p:attrNameLst>
                                      </p:cBhvr>
                                      <p:to>
                                        <p:strVal val="visible"/>
                                      </p:to>
                                    </p:set>
                                    <p:animEffect transition="in" filter="fade">
                                      <p:cBhvr>
                                        <p:cTn id="12" dur="2000"/>
                                        <p:tgtEl>
                                          <p:spTgt spid="44150"/>
                                        </p:tgtEl>
                                      </p:cBhvr>
                                    </p:animEffect>
                                    <p:anim calcmode="lin" valueType="num">
                                      <p:cBhvr>
                                        <p:cTn id="13" dur="2000" fill="hold"/>
                                        <p:tgtEl>
                                          <p:spTgt spid="44150"/>
                                        </p:tgtEl>
                                        <p:attrNameLst>
                                          <p:attrName>ppt_w</p:attrName>
                                        </p:attrNameLst>
                                      </p:cBhvr>
                                      <p:tavLst>
                                        <p:tav tm="0" fmla="#ppt_w*sin(2.5*pi*$)">
                                          <p:val>
                                            <p:fltVal val="0"/>
                                          </p:val>
                                        </p:tav>
                                        <p:tav tm="100000">
                                          <p:val>
                                            <p:fltVal val="1"/>
                                          </p:val>
                                        </p:tav>
                                      </p:tavLst>
                                    </p:anim>
                                    <p:anim calcmode="lin" valueType="num">
                                      <p:cBhvr>
                                        <p:cTn id="14" dur="2000" fill="hold"/>
                                        <p:tgtEl>
                                          <p:spTgt spid="4415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4149"/>
                                        </p:tgtEl>
                                        <p:attrNameLst>
                                          <p:attrName>style.visibility</p:attrName>
                                        </p:attrNameLst>
                                      </p:cBhvr>
                                      <p:to>
                                        <p:strVal val="visible"/>
                                      </p:to>
                                    </p:set>
                                    <p:animEffect transition="in" filter="fade">
                                      <p:cBhvr>
                                        <p:cTn id="17" dur="2000"/>
                                        <p:tgtEl>
                                          <p:spTgt spid="44149"/>
                                        </p:tgtEl>
                                      </p:cBhvr>
                                    </p:animEffect>
                                    <p:anim calcmode="lin" valueType="num">
                                      <p:cBhvr>
                                        <p:cTn id="18" dur="2000" fill="hold"/>
                                        <p:tgtEl>
                                          <p:spTgt spid="44149"/>
                                        </p:tgtEl>
                                        <p:attrNameLst>
                                          <p:attrName>ppt_w</p:attrName>
                                        </p:attrNameLst>
                                      </p:cBhvr>
                                      <p:tavLst>
                                        <p:tav tm="0" fmla="#ppt_w*sin(2.5*pi*$)">
                                          <p:val>
                                            <p:fltVal val="0"/>
                                          </p:val>
                                        </p:tav>
                                        <p:tav tm="100000">
                                          <p:val>
                                            <p:fltVal val="1"/>
                                          </p:val>
                                        </p:tav>
                                      </p:tavLst>
                                    </p:anim>
                                    <p:anim calcmode="lin" valueType="num">
                                      <p:cBhvr>
                                        <p:cTn id="19" dur="2000" fill="hold"/>
                                        <p:tgtEl>
                                          <p:spTgt spid="44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48" grpId="0" animBg="1"/>
      <p:bldP spid="44149" grpId="0" animBg="1"/>
      <p:bldP spid="441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762000"/>
            <a:ext cx="8153400" cy="906463"/>
            <a:chOff x="609600" y="1143000"/>
            <a:chExt cx="8153397" cy="1082054"/>
          </a:xfrm>
        </p:grpSpPr>
        <p:grpSp>
          <p:nvGrpSpPr>
            <p:cNvPr id="3" name="Group 33"/>
            <p:cNvGrpSpPr>
              <a:grpSpLocks/>
            </p:cNvGrpSpPr>
            <p:nvPr/>
          </p:nvGrpSpPr>
          <p:grpSpPr bwMode="auto">
            <a:xfrm>
              <a:off x="3484562" y="1251760"/>
              <a:ext cx="5278435" cy="864536"/>
              <a:chOff x="2798762" y="111649"/>
              <a:chExt cx="5278435" cy="864536"/>
            </a:xfrm>
          </p:grpSpPr>
          <p:sp>
            <p:nvSpPr>
              <p:cNvPr id="38" name="Round Same Side Corner Rectangle 37"/>
              <p:cNvSpPr/>
              <p:nvPr/>
            </p:nvSpPr>
            <p:spPr>
              <a:xfrm rot="5400000">
                <a:off x="5004969" y="-2095302"/>
                <a:ext cx="866021" cy="5278435"/>
              </a:xfrm>
              <a:prstGeom prst="round2SameRect">
                <a:avLst/>
              </a:prstGeom>
              <a:solidFill>
                <a:srgbClr val="C1EFFF">
                  <a:alpha val="89804"/>
                </a:srgb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4"/>
              <p:cNvSpPr/>
              <p:nvPr/>
            </p:nvSpPr>
            <p:spPr>
              <a:xfrm>
                <a:off x="2798762" y="152596"/>
                <a:ext cx="5278435" cy="7826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711200">
                  <a:lnSpc>
                    <a:spcPct val="90000"/>
                  </a:lnSpc>
                  <a:spcAft>
                    <a:spcPct val="15000"/>
                  </a:spcAft>
                  <a:buFontTx/>
                  <a:buChar char="••"/>
                  <a:defRPr/>
                </a:pPr>
                <a:r>
                  <a:rPr lang="en-US" sz="1600" dirty="0">
                    <a:cs typeface="Times New Roman" pitchFamily="18" charset="0"/>
                  </a:rPr>
                  <a:t>Growth in the Muslim population, the primary market for Halal food </a:t>
                </a:r>
              </a:p>
            </p:txBody>
          </p:sp>
        </p:grpSp>
        <p:grpSp>
          <p:nvGrpSpPr>
            <p:cNvPr id="4" name="Group 34"/>
            <p:cNvGrpSpPr>
              <a:grpSpLocks/>
            </p:cNvGrpSpPr>
            <p:nvPr/>
          </p:nvGrpSpPr>
          <p:grpSpPr bwMode="auto">
            <a:xfrm>
              <a:off x="609600" y="1143000"/>
              <a:ext cx="2822575" cy="1082054"/>
              <a:chOff x="-76200" y="2889"/>
              <a:chExt cx="2822575" cy="1082054"/>
            </a:xfrm>
          </p:grpSpPr>
          <p:sp>
            <p:nvSpPr>
              <p:cNvPr id="36" name="Rounded Rectangle 35"/>
              <p:cNvSpPr/>
              <p:nvPr/>
            </p:nvSpPr>
            <p:spPr>
              <a:xfrm>
                <a:off x="-76200" y="2889"/>
                <a:ext cx="2798762" cy="1082054"/>
              </a:xfrm>
              <a:prstGeom prst="roundRect">
                <a:avLst/>
              </a:prstGeom>
              <a:solidFill>
                <a:srgbClr val="71DA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37" name="Rounded Rectangle 6"/>
              <p:cNvSpPr/>
              <p:nvPr/>
            </p:nvSpPr>
            <p:spPr>
              <a:xfrm>
                <a:off x="52388" y="55949"/>
                <a:ext cx="2693986" cy="975933"/>
              </a:xfrm>
              <a:prstGeom prst="rect">
                <a:avLst/>
              </a:prstGeom>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a:lnSpc>
                    <a:spcPct val="90000"/>
                  </a:lnSpc>
                  <a:spcAft>
                    <a:spcPct val="35000"/>
                  </a:spcAft>
                  <a:defRPr/>
                </a:pPr>
                <a:r>
                  <a:rPr lang="en-US" sz="1600" dirty="0">
                    <a:solidFill>
                      <a:schemeClr val="tx1"/>
                    </a:solidFill>
                    <a:cs typeface="Times New Roman" pitchFamily="18" charset="0"/>
                  </a:rPr>
                  <a:t>2 billion by 2020</a:t>
                </a:r>
              </a:p>
            </p:txBody>
          </p:sp>
        </p:grpSp>
      </p:grpSp>
      <p:grpSp>
        <p:nvGrpSpPr>
          <p:cNvPr id="5" name="Group 4"/>
          <p:cNvGrpSpPr>
            <a:grpSpLocks/>
          </p:cNvGrpSpPr>
          <p:nvPr/>
        </p:nvGrpSpPr>
        <p:grpSpPr bwMode="auto">
          <a:xfrm>
            <a:off x="609600" y="1752600"/>
            <a:ext cx="8153400" cy="889000"/>
            <a:chOff x="609600" y="2514600"/>
            <a:chExt cx="8153398" cy="1356010"/>
          </a:xfrm>
        </p:grpSpPr>
        <p:grpSp>
          <p:nvGrpSpPr>
            <p:cNvPr id="6" name="Group 40"/>
            <p:cNvGrpSpPr>
              <a:grpSpLocks/>
            </p:cNvGrpSpPr>
            <p:nvPr/>
          </p:nvGrpSpPr>
          <p:grpSpPr bwMode="auto">
            <a:xfrm>
              <a:off x="3484562" y="2651143"/>
              <a:ext cx="5278436" cy="1082925"/>
              <a:chOff x="2798762" y="138251"/>
              <a:chExt cx="5278436" cy="1082925"/>
            </a:xfrm>
          </p:grpSpPr>
          <p:sp>
            <p:nvSpPr>
              <p:cNvPr id="45" name="Round Same Side Corner Rectangle 44"/>
              <p:cNvSpPr/>
              <p:nvPr/>
            </p:nvSpPr>
            <p:spPr>
              <a:xfrm rot="5400000">
                <a:off x="4895577" y="-1959507"/>
                <a:ext cx="1084807" cy="5278436"/>
              </a:xfrm>
              <a:prstGeom prst="round2SameRect">
                <a:avLst/>
              </a:prstGeom>
              <a:solidFill>
                <a:schemeClr val="accent2">
                  <a:lumMod val="20000"/>
                  <a:lumOff val="80000"/>
                  <a:alpha val="90000"/>
                </a:scheme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Round Same Side Corner Rectangle 4"/>
              <p:cNvSpPr/>
              <p:nvPr/>
            </p:nvSpPr>
            <p:spPr>
              <a:xfrm>
                <a:off x="2798762" y="188159"/>
                <a:ext cx="5202236" cy="983107"/>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711200">
                  <a:lnSpc>
                    <a:spcPct val="90000"/>
                  </a:lnSpc>
                  <a:spcAft>
                    <a:spcPct val="15000"/>
                  </a:spcAft>
                  <a:buFontTx/>
                  <a:buChar char="••"/>
                  <a:defRPr/>
                </a:pPr>
                <a:r>
                  <a:rPr lang="en-US" sz="1600" dirty="0">
                    <a:cs typeface="Times New Roman" pitchFamily="18" charset="0"/>
                  </a:rPr>
                  <a:t>Rising income in primary markets for Halal food </a:t>
                </a:r>
              </a:p>
            </p:txBody>
          </p:sp>
        </p:grpSp>
        <p:grpSp>
          <p:nvGrpSpPr>
            <p:cNvPr id="7" name="Group 41"/>
            <p:cNvGrpSpPr>
              <a:grpSpLocks/>
            </p:cNvGrpSpPr>
            <p:nvPr/>
          </p:nvGrpSpPr>
          <p:grpSpPr bwMode="auto">
            <a:xfrm>
              <a:off x="609600" y="2514600"/>
              <a:ext cx="2808288" cy="1356010"/>
              <a:chOff x="-76200" y="1708"/>
              <a:chExt cx="2808288" cy="1356010"/>
            </a:xfrm>
          </p:grpSpPr>
          <p:sp>
            <p:nvSpPr>
              <p:cNvPr id="43" name="Rounded Rectangle 42"/>
              <p:cNvSpPr/>
              <p:nvPr/>
            </p:nvSpPr>
            <p:spPr>
              <a:xfrm>
                <a:off x="-76200" y="1708"/>
                <a:ext cx="2798762" cy="1356010"/>
              </a:xfrm>
              <a:prstGeom prst="roundRect">
                <a:avLst/>
              </a:prstGeom>
              <a:solidFill>
                <a:srgbClr val="92D05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4" name="Rounded Rectangle 6"/>
              <p:cNvSpPr/>
              <p:nvPr/>
            </p:nvSpPr>
            <p:spPr>
              <a:xfrm>
                <a:off x="66675" y="67088"/>
                <a:ext cx="2665412" cy="1225252"/>
              </a:xfrm>
              <a:prstGeom prst="rect">
                <a:avLst/>
              </a:prstGeom>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a:lnSpc>
                    <a:spcPct val="90000"/>
                  </a:lnSpc>
                  <a:spcAft>
                    <a:spcPct val="35000"/>
                  </a:spcAft>
                  <a:defRPr/>
                </a:pPr>
                <a:r>
                  <a:rPr lang="en-US" sz="1600" dirty="0">
                    <a:solidFill>
                      <a:schemeClr val="tx1"/>
                    </a:solidFill>
                    <a:cs typeface="Times New Roman" pitchFamily="18" charset="0"/>
                  </a:rPr>
                  <a:t>Affluent lifestyle</a:t>
                </a:r>
              </a:p>
            </p:txBody>
          </p:sp>
        </p:grpSp>
      </p:grpSp>
      <p:grpSp>
        <p:nvGrpSpPr>
          <p:cNvPr id="8" name="Group 7"/>
          <p:cNvGrpSpPr>
            <a:grpSpLocks/>
          </p:cNvGrpSpPr>
          <p:nvPr/>
        </p:nvGrpSpPr>
        <p:grpSpPr bwMode="auto">
          <a:xfrm>
            <a:off x="609600" y="2703513"/>
            <a:ext cx="8153400" cy="801687"/>
            <a:chOff x="609600" y="4052962"/>
            <a:chExt cx="8153398" cy="1814438"/>
          </a:xfrm>
        </p:grpSpPr>
        <p:grpSp>
          <p:nvGrpSpPr>
            <p:cNvPr id="9" name="Group 47"/>
            <p:cNvGrpSpPr>
              <a:grpSpLocks/>
            </p:cNvGrpSpPr>
            <p:nvPr/>
          </p:nvGrpSpPr>
          <p:grpSpPr bwMode="auto">
            <a:xfrm>
              <a:off x="3484561" y="4276709"/>
              <a:ext cx="5278437" cy="1450852"/>
              <a:chOff x="2798761" y="225455"/>
              <a:chExt cx="5278437" cy="1450852"/>
            </a:xfrm>
          </p:grpSpPr>
          <p:sp>
            <p:nvSpPr>
              <p:cNvPr id="52" name="Round Same Side Corner Rectangle 51"/>
              <p:cNvSpPr/>
              <p:nvPr/>
            </p:nvSpPr>
            <p:spPr>
              <a:xfrm rot="5400000">
                <a:off x="4712205" y="-1688973"/>
                <a:ext cx="1451551" cy="5278436"/>
              </a:xfrm>
              <a:prstGeom prst="round2SameRect">
                <a:avLst/>
              </a:prstGeom>
              <a:solidFill>
                <a:srgbClr val="C1EFFF">
                  <a:alpha val="90000"/>
                </a:srgb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Round Same Side Corner Rectangle 4"/>
              <p:cNvSpPr/>
              <p:nvPr/>
            </p:nvSpPr>
            <p:spPr>
              <a:xfrm>
                <a:off x="2798762" y="292735"/>
                <a:ext cx="5278436" cy="1315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711200">
                  <a:lnSpc>
                    <a:spcPct val="90000"/>
                  </a:lnSpc>
                  <a:spcAft>
                    <a:spcPct val="15000"/>
                  </a:spcAft>
                  <a:buFontTx/>
                  <a:buChar char="••"/>
                  <a:defRPr/>
                </a:pPr>
                <a:r>
                  <a:rPr lang="en-US" sz="1600" dirty="0">
                    <a:solidFill>
                      <a:schemeClr val="tx1"/>
                    </a:solidFill>
                    <a:cs typeface="Times New Roman" pitchFamily="18" charset="0"/>
                  </a:rPr>
                  <a:t>Increasing demand for halal, safe, high quality food in primary markets </a:t>
                </a:r>
              </a:p>
            </p:txBody>
          </p:sp>
        </p:grpSp>
        <p:grpSp>
          <p:nvGrpSpPr>
            <p:cNvPr id="10" name="Group 48"/>
            <p:cNvGrpSpPr>
              <a:grpSpLocks/>
            </p:cNvGrpSpPr>
            <p:nvPr/>
          </p:nvGrpSpPr>
          <p:grpSpPr bwMode="auto">
            <a:xfrm>
              <a:off x="609600" y="4052962"/>
              <a:ext cx="2798763" cy="1814438"/>
              <a:chOff x="-76200" y="1708"/>
              <a:chExt cx="2798763" cy="1814438"/>
            </a:xfrm>
          </p:grpSpPr>
          <p:sp>
            <p:nvSpPr>
              <p:cNvPr id="50" name="Rounded Rectangle 49"/>
              <p:cNvSpPr/>
              <p:nvPr/>
            </p:nvSpPr>
            <p:spPr>
              <a:xfrm>
                <a:off x="-76200" y="1708"/>
                <a:ext cx="2798762" cy="1814438"/>
              </a:xfrm>
              <a:prstGeom prst="roundRect">
                <a:avLst/>
              </a:prstGeom>
              <a:solidFill>
                <a:srgbClr val="71DA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51" name="Rounded Rectangle 6"/>
              <p:cNvSpPr/>
              <p:nvPr/>
            </p:nvSpPr>
            <p:spPr>
              <a:xfrm>
                <a:off x="88900" y="87939"/>
                <a:ext cx="2620962" cy="1641976"/>
              </a:xfrm>
              <a:prstGeom prst="rect">
                <a:avLst/>
              </a:prstGeom>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a:lnSpc>
                    <a:spcPct val="90000"/>
                  </a:lnSpc>
                  <a:spcAft>
                    <a:spcPct val="35000"/>
                  </a:spcAft>
                  <a:defRPr/>
                </a:pPr>
                <a:r>
                  <a:rPr lang="en-US" sz="1600" dirty="0">
                    <a:solidFill>
                      <a:schemeClr val="tx1"/>
                    </a:solidFill>
                    <a:cs typeface="Times New Roman" pitchFamily="18" charset="0"/>
                  </a:rPr>
                  <a:t>Health conscious</a:t>
                </a:r>
              </a:p>
            </p:txBody>
          </p:sp>
        </p:grpSp>
      </p:grpSp>
      <p:grpSp>
        <p:nvGrpSpPr>
          <p:cNvPr id="11" name="Group 16"/>
          <p:cNvGrpSpPr>
            <a:grpSpLocks/>
          </p:cNvGrpSpPr>
          <p:nvPr/>
        </p:nvGrpSpPr>
        <p:grpSpPr bwMode="auto">
          <a:xfrm>
            <a:off x="609600" y="3581400"/>
            <a:ext cx="8153400" cy="963613"/>
            <a:chOff x="609600" y="2057846"/>
            <a:chExt cx="8153400" cy="2742307"/>
          </a:xfrm>
        </p:grpSpPr>
        <p:grpSp>
          <p:nvGrpSpPr>
            <p:cNvPr id="12" name="Group 54"/>
            <p:cNvGrpSpPr>
              <a:grpSpLocks/>
            </p:cNvGrpSpPr>
            <p:nvPr/>
          </p:nvGrpSpPr>
          <p:grpSpPr bwMode="auto">
            <a:xfrm>
              <a:off x="3484563" y="2330320"/>
              <a:ext cx="5278437" cy="2197361"/>
              <a:chOff x="2798763" y="272979"/>
              <a:chExt cx="5278437" cy="2197361"/>
            </a:xfrm>
          </p:grpSpPr>
          <p:sp>
            <p:nvSpPr>
              <p:cNvPr id="59" name="Round Same Side Corner Rectangle 58"/>
              <p:cNvSpPr/>
              <p:nvPr/>
            </p:nvSpPr>
            <p:spPr>
              <a:xfrm rot="5400000">
                <a:off x="4337897" y="-1267560"/>
                <a:ext cx="2200170" cy="5278437"/>
              </a:xfrm>
              <a:prstGeom prst="round2SameRect">
                <a:avLst/>
              </a:prstGeom>
              <a:solidFill>
                <a:schemeClr val="accent2">
                  <a:lumMod val="20000"/>
                  <a:lumOff val="80000"/>
                  <a:alpha val="90000"/>
                </a:scheme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0" name="Round Same Side Corner Rectangle 4"/>
              <p:cNvSpPr/>
              <p:nvPr/>
            </p:nvSpPr>
            <p:spPr>
              <a:xfrm>
                <a:off x="2798763" y="375484"/>
                <a:ext cx="5278437" cy="1992348"/>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711200">
                  <a:lnSpc>
                    <a:spcPct val="90000"/>
                  </a:lnSpc>
                  <a:spcAft>
                    <a:spcPct val="15000"/>
                  </a:spcAft>
                  <a:buFontTx/>
                  <a:buChar char="••"/>
                  <a:defRPr/>
                </a:pPr>
                <a:r>
                  <a:rPr lang="en-US" sz="1600" dirty="0">
                    <a:cs typeface="Times New Roman" pitchFamily="18" charset="0"/>
                  </a:rPr>
                  <a:t>Increasing demand for greater variety in primary markets </a:t>
                </a:r>
              </a:p>
            </p:txBody>
          </p:sp>
        </p:grpSp>
        <p:grpSp>
          <p:nvGrpSpPr>
            <p:cNvPr id="13" name="Group 55"/>
            <p:cNvGrpSpPr>
              <a:grpSpLocks/>
            </p:cNvGrpSpPr>
            <p:nvPr/>
          </p:nvGrpSpPr>
          <p:grpSpPr bwMode="auto">
            <a:xfrm>
              <a:off x="609600" y="2057846"/>
              <a:ext cx="2798763" cy="2742307"/>
              <a:chOff x="-76200" y="505"/>
              <a:chExt cx="2798763" cy="2742307"/>
            </a:xfrm>
          </p:grpSpPr>
          <p:sp>
            <p:nvSpPr>
              <p:cNvPr id="57" name="Rounded Rectangle 56"/>
              <p:cNvSpPr/>
              <p:nvPr/>
            </p:nvSpPr>
            <p:spPr>
              <a:xfrm>
                <a:off x="-76200" y="505"/>
                <a:ext cx="2798763" cy="2742307"/>
              </a:xfrm>
              <a:prstGeom prst="roundRect">
                <a:avLst/>
              </a:prstGeom>
              <a:solidFill>
                <a:srgbClr val="92D05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58" name="Rounded Rectangle 6"/>
              <p:cNvSpPr/>
              <p:nvPr/>
            </p:nvSpPr>
            <p:spPr>
              <a:xfrm>
                <a:off x="133350" y="131523"/>
                <a:ext cx="2532063" cy="2480272"/>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a:lnSpc>
                    <a:spcPct val="90000"/>
                  </a:lnSpc>
                  <a:spcAft>
                    <a:spcPct val="35000"/>
                  </a:spcAft>
                  <a:defRPr/>
                </a:pPr>
                <a:r>
                  <a:rPr lang="en-US" sz="1600" dirty="0">
                    <a:solidFill>
                      <a:schemeClr val="tx1"/>
                    </a:solidFill>
                    <a:cs typeface="Times New Roman" pitchFamily="18" charset="0"/>
                  </a:rPr>
                  <a:t>Diversified choices</a:t>
                </a:r>
              </a:p>
            </p:txBody>
          </p:sp>
        </p:grpSp>
      </p:grpSp>
      <p:grpSp>
        <p:nvGrpSpPr>
          <p:cNvPr id="14" name="Group 26"/>
          <p:cNvGrpSpPr>
            <a:grpSpLocks/>
          </p:cNvGrpSpPr>
          <p:nvPr/>
        </p:nvGrpSpPr>
        <p:grpSpPr bwMode="auto">
          <a:xfrm>
            <a:off x="609600" y="4648200"/>
            <a:ext cx="8153400" cy="963613"/>
            <a:chOff x="610233" y="609715"/>
            <a:chExt cx="8152098" cy="5638587"/>
          </a:xfrm>
        </p:grpSpPr>
        <p:grpSp>
          <p:nvGrpSpPr>
            <p:cNvPr id="15" name="Group 61"/>
            <p:cNvGrpSpPr>
              <a:grpSpLocks/>
            </p:cNvGrpSpPr>
            <p:nvPr/>
          </p:nvGrpSpPr>
          <p:grpSpPr bwMode="auto">
            <a:xfrm>
              <a:off x="3484737" y="609715"/>
              <a:ext cx="5277594" cy="5638587"/>
              <a:chOff x="2798937" y="114"/>
              <a:chExt cx="5277594" cy="5638587"/>
            </a:xfrm>
          </p:grpSpPr>
          <p:sp>
            <p:nvSpPr>
              <p:cNvPr id="66" name="Round Same Side Corner Rectangle 65"/>
              <p:cNvSpPr/>
              <p:nvPr/>
            </p:nvSpPr>
            <p:spPr>
              <a:xfrm rot="5400000">
                <a:off x="2618441" y="180610"/>
                <a:ext cx="5638587" cy="5277594"/>
              </a:xfrm>
              <a:prstGeom prst="round2SameRect">
                <a:avLst/>
              </a:prstGeom>
              <a:solidFill>
                <a:srgbClr val="C1EFFF">
                  <a:alpha val="90000"/>
                </a:srgb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Round Same Side Corner Rectangle 4"/>
              <p:cNvSpPr/>
              <p:nvPr/>
            </p:nvSpPr>
            <p:spPr>
              <a:xfrm>
                <a:off x="2798937" y="492448"/>
                <a:ext cx="5277594" cy="51462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algn="just" defTabSz="711200">
                  <a:lnSpc>
                    <a:spcPct val="90000"/>
                  </a:lnSpc>
                  <a:spcAft>
                    <a:spcPct val="15000"/>
                  </a:spcAft>
                  <a:buFontTx/>
                  <a:buChar char="••"/>
                  <a:defRPr/>
                </a:pPr>
                <a:r>
                  <a:rPr lang="en-US" sz="1600" dirty="0">
                    <a:cs typeface="Times New Roman" pitchFamily="18" charset="0"/>
                  </a:rPr>
                  <a:t>Incidents of food marketed as Halal but failing to meet the Halal requirements has spurred demand for genuine Halal products  (Assurance &amp; Guarantee)</a:t>
                </a:r>
              </a:p>
            </p:txBody>
          </p:sp>
        </p:grpSp>
        <p:grpSp>
          <p:nvGrpSpPr>
            <p:cNvPr id="16" name="Group 62"/>
            <p:cNvGrpSpPr>
              <a:grpSpLocks/>
            </p:cNvGrpSpPr>
            <p:nvPr/>
          </p:nvGrpSpPr>
          <p:grpSpPr bwMode="auto">
            <a:xfrm>
              <a:off x="610233" y="627776"/>
              <a:ext cx="2795142" cy="5602442"/>
              <a:chOff x="-75567" y="18175"/>
              <a:chExt cx="2795142" cy="5602442"/>
            </a:xfrm>
          </p:grpSpPr>
          <p:sp>
            <p:nvSpPr>
              <p:cNvPr id="64" name="Rounded Rectangle 63"/>
              <p:cNvSpPr/>
              <p:nvPr/>
            </p:nvSpPr>
            <p:spPr>
              <a:xfrm>
                <a:off x="-75567" y="18690"/>
                <a:ext cx="2795142" cy="5601430"/>
              </a:xfrm>
              <a:prstGeom prst="roundRect">
                <a:avLst/>
              </a:prstGeom>
              <a:solidFill>
                <a:srgbClr val="71DA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65" name="Rounded Rectangle 6"/>
              <p:cNvSpPr/>
              <p:nvPr/>
            </p:nvSpPr>
            <p:spPr>
              <a:xfrm>
                <a:off x="140299" y="158032"/>
                <a:ext cx="2522136" cy="5322746"/>
              </a:xfrm>
              <a:prstGeom prst="rect">
                <a:avLst/>
              </a:prstGeom>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a:lnSpc>
                    <a:spcPct val="90000"/>
                  </a:lnSpc>
                  <a:spcAft>
                    <a:spcPct val="35000"/>
                  </a:spcAft>
                  <a:defRPr/>
                </a:pPr>
                <a:r>
                  <a:rPr lang="en-US" sz="1600" dirty="0">
                    <a:solidFill>
                      <a:schemeClr val="tx1"/>
                    </a:solidFill>
                    <a:cs typeface="Times New Roman" pitchFamily="18" charset="0"/>
                  </a:rPr>
                  <a:t>Assurance &amp; Guarantee</a:t>
                </a:r>
              </a:p>
            </p:txBody>
          </p:sp>
        </p:grpSp>
      </p:grpSp>
      <p:grpSp>
        <p:nvGrpSpPr>
          <p:cNvPr id="17" name="Group 16"/>
          <p:cNvGrpSpPr>
            <a:grpSpLocks/>
          </p:cNvGrpSpPr>
          <p:nvPr/>
        </p:nvGrpSpPr>
        <p:grpSpPr bwMode="auto">
          <a:xfrm>
            <a:off x="609600" y="5715000"/>
            <a:ext cx="8153400" cy="1047750"/>
            <a:chOff x="609600" y="2057846"/>
            <a:chExt cx="8153400" cy="2980345"/>
          </a:xfrm>
        </p:grpSpPr>
        <p:grpSp>
          <p:nvGrpSpPr>
            <p:cNvPr id="18" name="Group 54"/>
            <p:cNvGrpSpPr>
              <a:grpSpLocks/>
            </p:cNvGrpSpPr>
            <p:nvPr/>
          </p:nvGrpSpPr>
          <p:grpSpPr bwMode="auto">
            <a:xfrm>
              <a:off x="3484563" y="2274701"/>
              <a:ext cx="5278437" cy="2763490"/>
              <a:chOff x="2798763" y="217360"/>
              <a:chExt cx="5278437" cy="2763490"/>
            </a:xfrm>
          </p:grpSpPr>
          <p:sp>
            <p:nvSpPr>
              <p:cNvPr id="54" name="Round Same Side Corner Rectangle 53"/>
              <p:cNvSpPr/>
              <p:nvPr/>
            </p:nvSpPr>
            <p:spPr>
              <a:xfrm rot="5400000">
                <a:off x="4056186" y="-1040166"/>
                <a:ext cx="2763592" cy="5278437"/>
              </a:xfrm>
              <a:prstGeom prst="round2SameRect">
                <a:avLst/>
              </a:prstGeom>
              <a:solidFill>
                <a:schemeClr val="accent3">
                  <a:lumMod val="40000"/>
                  <a:lumOff val="60000"/>
                  <a:alpha val="90000"/>
                </a:scheme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Round Same Side Corner Rectangle 4"/>
              <p:cNvSpPr/>
              <p:nvPr/>
            </p:nvSpPr>
            <p:spPr>
              <a:xfrm>
                <a:off x="2798763" y="379822"/>
                <a:ext cx="5278437" cy="2361699"/>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algn="just">
                  <a:defRPr/>
                </a:pPr>
                <a:r>
                  <a:rPr lang="en-US" sz="1600" dirty="0">
                    <a:solidFill>
                      <a:schemeClr val="tx1"/>
                    </a:solidFill>
                    <a:cs typeface="Times New Roman" pitchFamily="18" charset="0"/>
                  </a:rPr>
                  <a:t>Increase in spreading Halal culture among consumers which increases the awareness of the importance of Halal requirements in Halal products, this in turn will increase the demand for Halal products.</a:t>
                </a:r>
              </a:p>
            </p:txBody>
          </p:sp>
        </p:grpSp>
        <p:grpSp>
          <p:nvGrpSpPr>
            <p:cNvPr id="19" name="Group 55"/>
            <p:cNvGrpSpPr>
              <a:grpSpLocks/>
            </p:cNvGrpSpPr>
            <p:nvPr/>
          </p:nvGrpSpPr>
          <p:grpSpPr bwMode="auto">
            <a:xfrm>
              <a:off x="609600" y="2057846"/>
              <a:ext cx="2798763" cy="2742307"/>
              <a:chOff x="-76200" y="505"/>
              <a:chExt cx="2798763" cy="2742307"/>
            </a:xfrm>
          </p:grpSpPr>
          <p:sp>
            <p:nvSpPr>
              <p:cNvPr id="48" name="Rounded Rectangle 47"/>
              <p:cNvSpPr/>
              <p:nvPr/>
            </p:nvSpPr>
            <p:spPr>
              <a:xfrm>
                <a:off x="-76200" y="505"/>
                <a:ext cx="2798763" cy="2741016"/>
              </a:xfrm>
              <a:prstGeom prst="roundRect">
                <a:avLst/>
              </a:prstGeom>
              <a:solidFill>
                <a:srgbClr val="92D05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9" name="Rounded Rectangle 6"/>
              <p:cNvSpPr/>
              <p:nvPr/>
            </p:nvSpPr>
            <p:spPr>
              <a:xfrm>
                <a:off x="133350" y="131461"/>
                <a:ext cx="2532063" cy="2479104"/>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just">
                  <a:defRPr/>
                </a:pPr>
                <a:r>
                  <a:rPr lang="en-US" sz="1600" dirty="0">
                    <a:solidFill>
                      <a:schemeClr val="tx1"/>
                    </a:solidFill>
                    <a:cs typeface="Times New Roman" pitchFamily="18" charset="0"/>
                  </a:rPr>
                  <a:t>Increase awareness of religious culture in Halal</a:t>
                </a:r>
              </a:p>
            </p:txBody>
          </p:sp>
        </p:grpSp>
      </p:grpSp>
      <p:sp>
        <p:nvSpPr>
          <p:cNvPr id="29704" name="Title 1"/>
          <p:cNvSpPr txBox="1">
            <a:spLocks/>
          </p:cNvSpPr>
          <p:nvPr/>
        </p:nvSpPr>
        <p:spPr bwMode="auto">
          <a:xfrm>
            <a:off x="152400" y="76200"/>
            <a:ext cx="8534400" cy="457200"/>
          </a:xfrm>
          <a:prstGeom prst="rect">
            <a:avLst/>
          </a:prstGeom>
          <a:solidFill>
            <a:srgbClr val="00B050"/>
          </a:solidFill>
          <a:ln>
            <a:noFill/>
          </a:ln>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just" eaLnBrk="1" hangingPunct="1">
              <a:defRPr/>
            </a:pPr>
            <a:r>
              <a:rPr lang="en-US" sz="2800" b="1" dirty="0" smtClean="0">
                <a:solidFill>
                  <a:schemeClr val="bg1"/>
                </a:solidFill>
                <a:latin typeface="+mn-lt"/>
                <a:cs typeface="Times New Roman" pitchFamily="18" charset="0"/>
              </a:rPr>
              <a:t>Key Factors that encourages investments in Halal Trade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p:cNvPicPr>
            <a:picLocks noChangeAspect="1" noChangeArrowheads="1"/>
          </p:cNvPicPr>
          <p:nvPr/>
        </p:nvPicPr>
        <p:blipFill>
          <a:blip r:embed="rId2"/>
          <a:srcRect/>
          <a:stretch>
            <a:fillRect/>
          </a:stretch>
        </p:blipFill>
        <p:spPr bwMode="auto">
          <a:xfrm>
            <a:off x="5867400" y="5026025"/>
            <a:ext cx="1103313" cy="1101725"/>
          </a:xfrm>
          <a:prstGeom prst="rect">
            <a:avLst/>
          </a:prstGeom>
          <a:noFill/>
          <a:ln w="9525">
            <a:noFill/>
            <a:miter lim="800000"/>
            <a:headEnd/>
            <a:tailEnd/>
          </a:ln>
        </p:spPr>
      </p:pic>
      <p:sp>
        <p:nvSpPr>
          <p:cNvPr id="8" name="Rectangle 3"/>
          <p:cNvSpPr txBox="1">
            <a:spLocks noChangeArrowheads="1"/>
          </p:cNvSpPr>
          <p:nvPr/>
        </p:nvSpPr>
        <p:spPr bwMode="auto">
          <a:xfrm>
            <a:off x="990600" y="1447800"/>
            <a:ext cx="7162800" cy="2819400"/>
          </a:xfrm>
          <a:prstGeom prst="rect">
            <a:avLst/>
          </a:prstGeom>
          <a:noFill/>
          <a:ln w="9525">
            <a:noFill/>
            <a:miter lim="800000"/>
            <a:headEnd/>
            <a:tailEnd/>
          </a:ln>
        </p:spPr>
        <p:txBody>
          <a:bodyPr/>
          <a:lstStyle/>
          <a:p>
            <a:pPr marL="609600" indent="-609600" algn="just" eaLnBrk="0" hangingPunct="0">
              <a:lnSpc>
                <a:spcPct val="125000"/>
              </a:lnSpc>
              <a:spcBef>
                <a:spcPct val="20000"/>
              </a:spcBef>
              <a:buFont typeface="Wingdings" pitchFamily="2" charset="2"/>
              <a:buNone/>
            </a:pPr>
            <a:r>
              <a:rPr lang="en-US" sz="2400">
                <a:latin typeface="Times New Roman" pitchFamily="18" charset="0"/>
                <a:cs typeface="Times New Roman" pitchFamily="18" charset="0"/>
              </a:rPr>
              <a:t>Countries in the region are among those with:</a:t>
            </a:r>
          </a:p>
          <a:p>
            <a:pPr marL="609600" indent="-609600" algn="just" eaLnBrk="0" hangingPunct="0">
              <a:lnSpc>
                <a:spcPct val="125000"/>
              </a:lnSpc>
              <a:spcBef>
                <a:spcPct val="20000"/>
              </a:spcBef>
              <a:buFont typeface="Wingdings" pitchFamily="2" charset="2"/>
              <a:buAutoNum type="arabicPeriod"/>
            </a:pPr>
            <a:r>
              <a:rPr lang="en-US" sz="2400">
                <a:latin typeface="Times New Roman" pitchFamily="18" charset="0"/>
                <a:cs typeface="Times New Roman" pitchFamily="18" charset="0"/>
              </a:rPr>
              <a:t>highest per capita incomes in the world;</a:t>
            </a:r>
          </a:p>
          <a:p>
            <a:pPr marL="609600" indent="-609600" algn="just" eaLnBrk="0" hangingPunct="0">
              <a:lnSpc>
                <a:spcPct val="125000"/>
              </a:lnSpc>
              <a:spcBef>
                <a:spcPct val="20000"/>
              </a:spcBef>
              <a:buFont typeface="Wingdings" pitchFamily="2" charset="2"/>
              <a:buAutoNum type="arabicPeriod"/>
            </a:pPr>
            <a:r>
              <a:rPr lang="en-US" sz="2400">
                <a:latin typeface="Times New Roman" pitchFamily="18" charset="0"/>
                <a:cs typeface="Times New Roman" pitchFamily="18" charset="0"/>
              </a:rPr>
              <a:t>highest population growth rates in the world;</a:t>
            </a:r>
          </a:p>
          <a:p>
            <a:pPr marL="609600" indent="-609600" algn="just" eaLnBrk="0" hangingPunct="0">
              <a:lnSpc>
                <a:spcPct val="125000"/>
              </a:lnSpc>
              <a:spcBef>
                <a:spcPct val="20000"/>
              </a:spcBef>
              <a:buFont typeface="Wingdings" pitchFamily="2" charset="2"/>
              <a:buAutoNum type="arabicPeriod"/>
            </a:pPr>
            <a:r>
              <a:rPr lang="en-US" sz="2400">
                <a:latin typeface="Times New Roman" pitchFamily="18" charset="0"/>
                <a:cs typeface="Times New Roman" pitchFamily="18" charset="0"/>
              </a:rPr>
              <a:t>fastest growing middle class in the world</a:t>
            </a:r>
          </a:p>
          <a:p>
            <a:pPr marL="609600" indent="-609600" algn="just" eaLnBrk="0" hangingPunct="0">
              <a:lnSpc>
                <a:spcPct val="125000"/>
              </a:lnSpc>
              <a:spcBef>
                <a:spcPct val="20000"/>
              </a:spcBef>
              <a:buFont typeface="Wingdings" pitchFamily="2" charset="2"/>
              <a:buAutoNum type="arabicPeriod"/>
            </a:pPr>
            <a:r>
              <a:rPr lang="en-US" sz="2400">
                <a:latin typeface="Times New Roman" pitchFamily="18" charset="0"/>
                <a:cs typeface="Times New Roman" pitchFamily="18" charset="0"/>
              </a:rPr>
              <a:t>Net importers of processed food </a:t>
            </a:r>
          </a:p>
          <a:p>
            <a:pPr marL="1409700" lvl="2" indent="-609600" algn="just" eaLnBrk="0" hangingPunct="0">
              <a:lnSpc>
                <a:spcPct val="125000"/>
              </a:lnSpc>
              <a:spcBef>
                <a:spcPct val="20000"/>
              </a:spcBef>
              <a:buFont typeface="Arial" charset="0"/>
              <a:buNone/>
            </a:pPr>
            <a:endParaRPr lang="en-US" sz="2400">
              <a:latin typeface="Times New Roman" pitchFamily="18" charset="0"/>
              <a:cs typeface="Times New Roman" pitchFamily="18" charset="0"/>
            </a:endParaRPr>
          </a:p>
        </p:txBody>
      </p:sp>
      <p:sp>
        <p:nvSpPr>
          <p:cNvPr id="47108" name="Title 1"/>
          <p:cNvSpPr txBox="1">
            <a:spLocks/>
          </p:cNvSpPr>
          <p:nvPr/>
        </p:nvSpPr>
        <p:spPr bwMode="auto">
          <a:xfrm>
            <a:off x="685800" y="381000"/>
            <a:ext cx="7772400" cy="914400"/>
          </a:xfrm>
          <a:prstGeom prst="rect">
            <a:avLst/>
          </a:prstGeom>
          <a:noFill/>
          <a:ln w="9525">
            <a:noFill/>
            <a:miter lim="800000"/>
            <a:headEnd/>
            <a:tailEnd/>
          </a:ln>
        </p:spPr>
        <p:txBody>
          <a:bodyPr anchor="ctr"/>
          <a:lstStyle/>
          <a:p>
            <a:pPr algn="ctr"/>
            <a:r>
              <a:rPr lang="en-US" sz="4000" b="1">
                <a:cs typeface="Arial" charset="0"/>
              </a:rPr>
              <a:t>Middle East Key Factors</a:t>
            </a:r>
          </a:p>
        </p:txBody>
      </p:sp>
      <p:sp>
        <p:nvSpPr>
          <p:cNvPr id="3" name="Rectangle 2"/>
          <p:cNvSpPr>
            <a:spLocks noChangeArrowheads="1"/>
          </p:cNvSpPr>
          <p:nvPr/>
        </p:nvSpPr>
        <p:spPr bwMode="auto">
          <a:xfrm>
            <a:off x="1219200" y="4191000"/>
            <a:ext cx="4572000" cy="1477963"/>
          </a:xfrm>
          <a:prstGeom prst="rect">
            <a:avLst/>
          </a:prstGeom>
          <a:noFill/>
          <a:ln w="9525">
            <a:noFill/>
            <a:miter lim="800000"/>
            <a:headEnd/>
            <a:tailEnd/>
          </a:ln>
        </p:spPr>
        <p:txBody>
          <a:bodyPr>
            <a:spAutoFit/>
          </a:bodyPr>
          <a:lstStyle/>
          <a:p>
            <a:pPr marL="1409700" lvl="2" indent="-609600" algn="just">
              <a:lnSpc>
                <a:spcPct val="125000"/>
              </a:lnSpc>
            </a:pPr>
            <a:r>
              <a:rPr lang="en-US" sz="2400" b="1">
                <a:solidFill>
                  <a:srgbClr val="00B050"/>
                </a:solidFill>
                <a:latin typeface="Times New Roman" pitchFamily="18" charset="0"/>
                <a:cs typeface="Times New Roman" pitchFamily="18" charset="0"/>
              </a:rPr>
              <a:t>Saudi </a:t>
            </a:r>
          </a:p>
          <a:p>
            <a:pPr marL="1409700" lvl="2" indent="-609600" algn="just">
              <a:lnSpc>
                <a:spcPct val="125000"/>
              </a:lnSpc>
            </a:pPr>
            <a:r>
              <a:rPr lang="en-US" sz="2400" b="1">
                <a:solidFill>
                  <a:srgbClr val="00B050"/>
                </a:solidFill>
                <a:latin typeface="Times New Roman" pitchFamily="18" charset="0"/>
                <a:cs typeface="Times New Roman" pitchFamily="18" charset="0"/>
              </a:rPr>
              <a:t>United Arab Emirates</a:t>
            </a:r>
          </a:p>
          <a:p>
            <a:pPr marL="1409700" lvl="2" indent="-609600" algn="just">
              <a:lnSpc>
                <a:spcPct val="125000"/>
              </a:lnSpc>
            </a:pPr>
            <a:r>
              <a:rPr lang="en-US" sz="2400" b="1">
                <a:solidFill>
                  <a:srgbClr val="00B050"/>
                </a:solidFill>
                <a:latin typeface="Times New Roman" pitchFamily="18" charset="0"/>
                <a:cs typeface="Times New Roman" pitchFamily="18" charset="0"/>
              </a:rPr>
              <a:t>Egypt</a:t>
            </a:r>
            <a:endParaRPr lang="en-US" sz="2400" b="1">
              <a:solidFill>
                <a:srgbClr val="00B050"/>
              </a:solidFill>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2"/>
          <p:cNvSpPr>
            <a:spLocks noChangeArrowheads="1"/>
          </p:cNvSpPr>
          <p:nvPr/>
        </p:nvSpPr>
        <p:spPr bwMode="auto">
          <a:xfrm>
            <a:off x="533400" y="1403350"/>
            <a:ext cx="7758113" cy="4616450"/>
          </a:xfrm>
          <a:prstGeom prst="rect">
            <a:avLst/>
          </a:prstGeom>
          <a:noFill/>
          <a:ln w="9525">
            <a:noFill/>
            <a:miter lim="800000"/>
            <a:headEnd/>
            <a:tailEnd/>
          </a:ln>
        </p:spPr>
        <p:txBody>
          <a:bodyPr>
            <a:spAutoFit/>
          </a:bodyPr>
          <a:lstStyle/>
          <a:p>
            <a:pPr>
              <a:lnSpc>
                <a:spcPct val="150000"/>
              </a:lnSpc>
            </a:pPr>
            <a:r>
              <a:rPr lang="en-US" sz="2800">
                <a:latin typeface="Times New Roman" pitchFamily="18" charset="0"/>
                <a:cs typeface="Times New Roman" pitchFamily="18" charset="0"/>
              </a:rPr>
              <a:t>The GCC countries: </a:t>
            </a:r>
          </a:p>
          <a:p>
            <a:pPr>
              <a:lnSpc>
                <a:spcPct val="150000"/>
              </a:lnSpc>
              <a:buFont typeface="Arial" charset="0"/>
              <a:buChar char="•"/>
            </a:pPr>
            <a:r>
              <a:rPr lang="en-US" sz="2800">
                <a:solidFill>
                  <a:srgbClr val="00B050"/>
                </a:solidFill>
                <a:latin typeface="Times New Roman" pitchFamily="18" charset="0"/>
                <a:cs typeface="Times New Roman" pitchFamily="18" charset="0"/>
              </a:rPr>
              <a:t>  Saudi Arabia </a:t>
            </a:r>
          </a:p>
          <a:p>
            <a:pPr>
              <a:lnSpc>
                <a:spcPct val="150000"/>
              </a:lnSpc>
              <a:buFont typeface="Arial" charset="0"/>
              <a:buChar char="•"/>
            </a:pPr>
            <a:r>
              <a:rPr lang="en-US" sz="2800">
                <a:solidFill>
                  <a:srgbClr val="00B050"/>
                </a:solidFill>
                <a:latin typeface="Times New Roman" pitchFamily="18" charset="0"/>
                <a:cs typeface="Times New Roman" pitchFamily="18" charset="0"/>
              </a:rPr>
              <a:t>  United Arab Emirates (UAE) </a:t>
            </a:r>
          </a:p>
          <a:p>
            <a:pPr>
              <a:lnSpc>
                <a:spcPct val="150000"/>
              </a:lnSpc>
              <a:buFont typeface="Arial" charset="0"/>
              <a:buChar char="•"/>
            </a:pPr>
            <a:r>
              <a:rPr lang="en-US" sz="2800">
                <a:solidFill>
                  <a:srgbClr val="00B050"/>
                </a:solidFill>
                <a:latin typeface="Times New Roman" pitchFamily="18" charset="0"/>
                <a:cs typeface="Times New Roman" pitchFamily="18" charset="0"/>
              </a:rPr>
              <a:t>  Kuwait </a:t>
            </a:r>
          </a:p>
          <a:p>
            <a:pPr>
              <a:lnSpc>
                <a:spcPct val="150000"/>
              </a:lnSpc>
              <a:buFont typeface="Arial" charset="0"/>
              <a:buChar char="•"/>
            </a:pPr>
            <a:r>
              <a:rPr lang="en-US" sz="2800">
                <a:solidFill>
                  <a:srgbClr val="00B050"/>
                </a:solidFill>
                <a:latin typeface="Times New Roman" pitchFamily="18" charset="0"/>
                <a:cs typeface="Times New Roman" pitchFamily="18" charset="0"/>
              </a:rPr>
              <a:t>  Oman </a:t>
            </a:r>
          </a:p>
          <a:p>
            <a:pPr>
              <a:lnSpc>
                <a:spcPct val="150000"/>
              </a:lnSpc>
              <a:buFont typeface="Arial" charset="0"/>
              <a:buChar char="•"/>
            </a:pPr>
            <a:r>
              <a:rPr lang="en-US" sz="2800">
                <a:solidFill>
                  <a:srgbClr val="00B050"/>
                </a:solidFill>
                <a:latin typeface="Times New Roman" pitchFamily="18" charset="0"/>
                <a:cs typeface="Times New Roman" pitchFamily="18" charset="0"/>
              </a:rPr>
              <a:t>  Bahrain </a:t>
            </a:r>
          </a:p>
          <a:p>
            <a:pPr>
              <a:lnSpc>
                <a:spcPct val="150000"/>
              </a:lnSpc>
              <a:buFont typeface="Arial" charset="0"/>
              <a:buChar char="•"/>
            </a:pPr>
            <a:r>
              <a:rPr lang="en-US" sz="2800">
                <a:solidFill>
                  <a:srgbClr val="00B050"/>
                </a:solidFill>
                <a:latin typeface="Times New Roman" pitchFamily="18" charset="0"/>
                <a:cs typeface="Times New Roman" pitchFamily="18" charset="0"/>
              </a:rPr>
              <a:t>  Qatar</a:t>
            </a:r>
          </a:p>
        </p:txBody>
      </p:sp>
      <p:pic>
        <p:nvPicPr>
          <p:cNvPr id="48131" name="Picture 6"/>
          <p:cNvPicPr>
            <a:picLocks noChangeAspect="1"/>
          </p:cNvPicPr>
          <p:nvPr/>
        </p:nvPicPr>
        <p:blipFill>
          <a:blip r:embed="rId2"/>
          <a:srcRect/>
          <a:stretch>
            <a:fillRect/>
          </a:stretch>
        </p:blipFill>
        <p:spPr bwMode="auto">
          <a:xfrm>
            <a:off x="5507038" y="1468438"/>
            <a:ext cx="1655762" cy="1655762"/>
          </a:xfrm>
          <a:prstGeom prst="rect">
            <a:avLst/>
          </a:prstGeom>
          <a:noFill/>
          <a:ln w="9525">
            <a:noFill/>
            <a:miter lim="800000"/>
            <a:headEnd/>
            <a:tailEnd/>
          </a:ln>
        </p:spPr>
      </p:pic>
      <p:sp>
        <p:nvSpPr>
          <p:cNvPr id="48132" name="Title 1"/>
          <p:cNvSpPr txBox="1">
            <a:spLocks/>
          </p:cNvSpPr>
          <p:nvPr/>
        </p:nvSpPr>
        <p:spPr bwMode="auto">
          <a:xfrm>
            <a:off x="685800" y="381000"/>
            <a:ext cx="7772400" cy="914400"/>
          </a:xfrm>
          <a:prstGeom prst="rect">
            <a:avLst/>
          </a:prstGeom>
          <a:noFill/>
          <a:ln w="9525">
            <a:noFill/>
            <a:miter lim="800000"/>
            <a:headEnd/>
            <a:tailEnd/>
          </a:ln>
        </p:spPr>
        <p:txBody>
          <a:bodyPr anchor="ctr"/>
          <a:lstStyle/>
          <a:p>
            <a:pPr algn="ctr"/>
            <a:r>
              <a:rPr lang="en-US" sz="3200" b="1">
                <a:latin typeface="Times New Roman" pitchFamily="18" charset="0"/>
                <a:cs typeface="Times New Roman" pitchFamily="18" charset="0"/>
              </a:rPr>
              <a:t>Market Assessment GCC Countries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srcRect/>
          <a:stretch>
            <a:fillRect/>
          </a:stretch>
        </p:blipFill>
        <p:spPr bwMode="auto">
          <a:xfrm>
            <a:off x="228600" y="1709738"/>
            <a:ext cx="8637588" cy="4081462"/>
          </a:xfrm>
          <a:prstGeom prst="rect">
            <a:avLst/>
          </a:prstGeom>
          <a:noFill/>
          <a:ln w="9525">
            <a:noFill/>
            <a:miter lim="800000"/>
            <a:headEnd/>
            <a:tailEnd/>
          </a:ln>
        </p:spPr>
      </p:pic>
      <p:sp>
        <p:nvSpPr>
          <p:cNvPr id="49155" name="Rectangle 2"/>
          <p:cNvSpPr>
            <a:spLocks noChangeArrowheads="1"/>
          </p:cNvSpPr>
          <p:nvPr/>
        </p:nvSpPr>
        <p:spPr bwMode="auto">
          <a:xfrm>
            <a:off x="1670050" y="304800"/>
            <a:ext cx="5302250" cy="1200150"/>
          </a:xfrm>
          <a:prstGeom prst="rect">
            <a:avLst/>
          </a:prstGeom>
          <a:noFill/>
          <a:ln w="9525">
            <a:noFill/>
            <a:miter lim="800000"/>
            <a:headEnd/>
            <a:tailEnd/>
          </a:ln>
        </p:spPr>
        <p:txBody>
          <a:bodyPr wrap="none">
            <a:spAutoFit/>
          </a:bodyPr>
          <a:lstStyle/>
          <a:p>
            <a:pPr algn="ctr"/>
            <a:r>
              <a:rPr lang="en-US" sz="2800" b="1">
                <a:latin typeface="Times New Roman" pitchFamily="18" charset="0"/>
                <a:cs typeface="Times New Roman" pitchFamily="18" charset="0"/>
              </a:rPr>
              <a:t>Imported of Halal meat and</a:t>
            </a:r>
            <a:br>
              <a:rPr lang="en-US" sz="2800" b="1">
                <a:latin typeface="Times New Roman" pitchFamily="18" charset="0"/>
                <a:cs typeface="Times New Roman" pitchFamily="18" charset="0"/>
              </a:rPr>
            </a:br>
            <a:r>
              <a:rPr lang="en-US" sz="2800" b="1">
                <a:latin typeface="Times New Roman" pitchFamily="18" charset="0"/>
                <a:cs typeface="Times New Roman" pitchFamily="18" charset="0"/>
              </a:rPr>
              <a:t>meat-based products </a:t>
            </a:r>
          </a:p>
          <a:p>
            <a:pPr algn="ctr"/>
            <a:r>
              <a:rPr lang="en-US" sz="1600" b="1">
                <a:solidFill>
                  <a:srgbClr val="FF0000"/>
                </a:solidFill>
                <a:latin typeface="Times New Roman" pitchFamily="18" charset="0"/>
                <a:cs typeface="Times New Roman" pitchFamily="18" charset="0"/>
              </a:rPr>
              <a:t>Which meat commodity to focus on and in which country?</a:t>
            </a:r>
            <a:endParaRPr lang="en-US" sz="1600" b="1">
              <a:solidFill>
                <a:srgbClr val="FF0000"/>
              </a:solidFill>
              <a:latin typeface="Simplified Arabic" pitchFamily="18" charset="-78"/>
              <a:cs typeface="Simplified Arabic" pitchFamily="18" charset="-78"/>
            </a:endParaRPr>
          </a:p>
        </p:txBody>
      </p:sp>
      <p:sp>
        <p:nvSpPr>
          <p:cNvPr id="29" name="Rectangle 28"/>
          <p:cNvSpPr/>
          <p:nvPr/>
        </p:nvSpPr>
        <p:spPr>
          <a:xfrm>
            <a:off x="914400" y="3733800"/>
            <a:ext cx="914400" cy="923925"/>
          </a:xfrm>
          <a:prstGeom prst="rect">
            <a:avLst/>
          </a:prstGeom>
          <a:solidFill>
            <a:schemeClr val="accent1">
              <a:lumMod val="20000"/>
              <a:lumOff val="80000"/>
            </a:schemeClr>
          </a:solidFill>
        </p:spPr>
        <p:txBody>
          <a:bodyPr>
            <a:spAutoFit/>
          </a:bodyPr>
          <a:lstStyle/>
          <a:p>
            <a:pPr algn="ctr" rtl="1">
              <a:defRPr/>
            </a:pPr>
            <a:r>
              <a:rPr lang="en-US" dirty="0">
                <a:latin typeface="Simplified Arabic" pitchFamily="18" charset="-78"/>
                <a:ea typeface="ＭＳ Ｐゴシック" pitchFamily="34" charset="-128"/>
                <a:cs typeface="Simplified Arabic" pitchFamily="18" charset="-78"/>
              </a:rPr>
              <a:t>Saudi Arabia</a:t>
            </a:r>
            <a:r>
              <a:rPr lang="ar-KW" dirty="0">
                <a:latin typeface="Simplified Arabic" pitchFamily="18" charset="-78"/>
                <a:ea typeface="ＭＳ Ｐゴシック" pitchFamily="34" charset="-128"/>
                <a:cs typeface="Simplified Arabic" pitchFamily="18" charset="-78"/>
              </a:rPr>
              <a:t>50.1%</a:t>
            </a:r>
            <a:endParaRPr lang="en-US" dirty="0">
              <a:latin typeface="Simplified Arabic" pitchFamily="18" charset="-78"/>
              <a:ea typeface="ＭＳ Ｐゴシック" pitchFamily="34" charset="-128"/>
              <a:cs typeface="Simplified Arabic" pitchFamily="18" charset="-78"/>
            </a:endParaRPr>
          </a:p>
        </p:txBody>
      </p:sp>
      <p:sp>
        <p:nvSpPr>
          <p:cNvPr id="49157" name="Rectangle 10"/>
          <p:cNvSpPr>
            <a:spLocks noChangeArrowheads="1"/>
          </p:cNvSpPr>
          <p:nvPr/>
        </p:nvSpPr>
        <p:spPr bwMode="auto">
          <a:xfrm>
            <a:off x="2590800" y="263525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49158" name="Rectangle 11"/>
          <p:cNvSpPr>
            <a:spLocks noChangeArrowheads="1"/>
          </p:cNvSpPr>
          <p:nvPr/>
        </p:nvSpPr>
        <p:spPr bwMode="auto">
          <a:xfrm>
            <a:off x="3048000" y="3124200"/>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Qatar</a:t>
            </a:r>
            <a:endParaRPr lang="ar-KW" sz="1400" b="1">
              <a:latin typeface="Simplified Arabic" pitchFamily="18" charset="-78"/>
              <a:cs typeface="Simplified Arabic" pitchFamily="18" charset="-78"/>
            </a:endParaRPr>
          </a:p>
          <a:p>
            <a:pPr algn="ctr" rtl="1"/>
            <a:r>
              <a:rPr lang="ar-KW" sz="1400" b="1">
                <a:latin typeface="Simplified Arabic" pitchFamily="18" charset="-78"/>
                <a:cs typeface="Simplified Arabic" pitchFamily="18" charset="-78"/>
              </a:rPr>
              <a:t>5.8%</a:t>
            </a:r>
            <a:endParaRPr lang="en-US" sz="1400" b="1">
              <a:latin typeface="Simplified Arabic" pitchFamily="18" charset="-78"/>
              <a:cs typeface="Simplified Arabic" pitchFamily="18" charset="-78"/>
            </a:endParaRPr>
          </a:p>
        </p:txBody>
      </p:sp>
      <p:sp>
        <p:nvSpPr>
          <p:cNvPr id="49159" name="Rectangle 12"/>
          <p:cNvSpPr>
            <a:spLocks noChangeArrowheads="1"/>
          </p:cNvSpPr>
          <p:nvPr/>
        </p:nvSpPr>
        <p:spPr bwMode="auto">
          <a:xfrm>
            <a:off x="2971800" y="3819525"/>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Oman</a:t>
            </a:r>
            <a:endParaRPr lang="ar-KW" sz="1400" b="1">
              <a:latin typeface="Simplified Arabic" pitchFamily="18" charset="-78"/>
              <a:cs typeface="Simplified Arabic" pitchFamily="18" charset="-78"/>
            </a:endParaRPr>
          </a:p>
          <a:p>
            <a:pPr algn="ctr" rtl="1"/>
            <a:r>
              <a:rPr lang="ar-KW" sz="1400" b="1">
                <a:latin typeface="Simplified Arabic" pitchFamily="18" charset="-78"/>
                <a:cs typeface="Simplified Arabic" pitchFamily="18" charset="-78"/>
              </a:rPr>
              <a:t>5.4%</a:t>
            </a:r>
            <a:endParaRPr lang="en-US" sz="1400" b="1">
              <a:latin typeface="Simplified Arabic" pitchFamily="18" charset="-78"/>
              <a:cs typeface="Simplified Arabic" pitchFamily="18" charset="-78"/>
            </a:endParaRPr>
          </a:p>
        </p:txBody>
      </p:sp>
      <p:sp>
        <p:nvSpPr>
          <p:cNvPr id="49160" name="Rectangle 13"/>
          <p:cNvSpPr>
            <a:spLocks noChangeArrowheads="1"/>
          </p:cNvSpPr>
          <p:nvPr/>
        </p:nvSpPr>
        <p:spPr bwMode="auto">
          <a:xfrm>
            <a:off x="2667000" y="4505325"/>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Bahrain</a:t>
            </a:r>
            <a:endParaRPr lang="ar-KW" sz="1400" b="1">
              <a:latin typeface="Simplified Arabic" pitchFamily="18" charset="-78"/>
              <a:cs typeface="Simplified Arabic" pitchFamily="18" charset="-78"/>
            </a:endParaRPr>
          </a:p>
          <a:p>
            <a:pPr algn="ctr" rtl="1"/>
            <a:r>
              <a:rPr lang="ar-KW" sz="1400" b="1">
                <a:latin typeface="Simplified Arabic" pitchFamily="18" charset="-78"/>
                <a:cs typeface="Simplified Arabic" pitchFamily="18" charset="-78"/>
              </a:rPr>
              <a:t>2.6%</a:t>
            </a:r>
            <a:endParaRPr lang="en-US" sz="1400" b="1">
              <a:latin typeface="Simplified Arabic" pitchFamily="18" charset="-78"/>
              <a:cs typeface="Simplified Arabic" pitchFamily="18" charset="-78"/>
            </a:endParaRPr>
          </a:p>
        </p:txBody>
      </p:sp>
      <p:sp>
        <p:nvSpPr>
          <p:cNvPr id="49161" name="Rectangle 14"/>
          <p:cNvSpPr>
            <a:spLocks noChangeArrowheads="1"/>
          </p:cNvSpPr>
          <p:nvPr/>
        </p:nvSpPr>
        <p:spPr bwMode="auto">
          <a:xfrm>
            <a:off x="1219200" y="2435225"/>
            <a:ext cx="1143000" cy="307975"/>
          </a:xfrm>
          <a:prstGeom prst="rect">
            <a:avLst/>
          </a:prstGeom>
          <a:noFill/>
          <a:ln w="9525">
            <a:noFill/>
            <a:miter lim="800000"/>
            <a:headEnd/>
            <a:tailEnd/>
          </a:ln>
        </p:spPr>
        <p:txBody>
          <a:bodyPr>
            <a:spAutoFit/>
          </a:bodyPr>
          <a:lstStyle/>
          <a:p>
            <a:pPr algn="ctr" rtl="1"/>
            <a:r>
              <a:rPr lang="en-US" sz="1400" b="1">
                <a:latin typeface="Simplified Arabic" pitchFamily="18" charset="-78"/>
                <a:cs typeface="Simplified Arabic" pitchFamily="18" charset="-78"/>
              </a:rPr>
              <a:t> UAE </a:t>
            </a:r>
            <a:r>
              <a:rPr lang="ar-KW" sz="1400" b="1">
                <a:latin typeface="Simplified Arabic" pitchFamily="18" charset="-78"/>
                <a:cs typeface="Simplified Arabic" pitchFamily="18" charset="-78"/>
              </a:rPr>
              <a:t>25.5%</a:t>
            </a:r>
            <a:endParaRPr lang="en-US" sz="1400" b="1">
              <a:latin typeface="Simplified Arabic" pitchFamily="18" charset="-78"/>
              <a:cs typeface="Simplified Arabic" pitchFamily="18" charset="-78"/>
            </a:endParaRPr>
          </a:p>
        </p:txBody>
      </p:sp>
      <p:cxnSp>
        <p:nvCxnSpPr>
          <p:cNvPr id="35" name="Straight Connector 34"/>
          <p:cNvCxnSpPr/>
          <p:nvPr/>
        </p:nvCxnSpPr>
        <p:spPr>
          <a:xfrm flipH="1">
            <a:off x="1905000" y="2635250"/>
            <a:ext cx="457200" cy="10985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163" name="Rectangle 18"/>
          <p:cNvSpPr>
            <a:spLocks noChangeArrowheads="1"/>
          </p:cNvSpPr>
          <p:nvPr/>
        </p:nvSpPr>
        <p:spPr bwMode="auto">
          <a:xfrm>
            <a:off x="2743200" y="2524125"/>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Kuwait</a:t>
            </a:r>
            <a:r>
              <a:rPr lang="ar-KW" sz="1400" b="1">
                <a:latin typeface="Simplified Arabic" pitchFamily="18" charset="-78"/>
                <a:cs typeface="Simplified Arabic" pitchFamily="18" charset="-78"/>
              </a:rPr>
              <a:t>10.6%</a:t>
            </a:r>
            <a:endParaRPr lang="en-US" sz="1400" b="1">
              <a:latin typeface="Simplified Arabic" pitchFamily="18" charset="-78"/>
              <a:cs typeface="Simplified Arabic" pitchFamily="18" charset="-78"/>
            </a:endParaRPr>
          </a:p>
        </p:txBody>
      </p:sp>
      <p:sp>
        <p:nvSpPr>
          <p:cNvPr id="37" name="Rectangle 36"/>
          <p:cNvSpPr/>
          <p:nvPr/>
        </p:nvSpPr>
        <p:spPr>
          <a:xfrm>
            <a:off x="304800" y="5105400"/>
            <a:ext cx="8561388" cy="708025"/>
          </a:xfrm>
          <a:prstGeom prst="rect">
            <a:avLst/>
          </a:prstGeom>
          <a:solidFill>
            <a:schemeClr val="accent1">
              <a:lumMod val="75000"/>
            </a:schemeClr>
          </a:solidFill>
        </p:spPr>
        <p:txBody>
          <a:bodyPr>
            <a:spAutoFit/>
          </a:bodyPr>
          <a:lstStyle/>
          <a:p>
            <a:pPr algn="just">
              <a:defRPr/>
            </a:pPr>
            <a:r>
              <a:rPr lang="en-US" sz="2000" dirty="0">
                <a:solidFill>
                  <a:schemeClr val="bg1"/>
                </a:solidFill>
                <a:latin typeface="Times New Roman" pitchFamily="18" charset="0"/>
                <a:ea typeface="ＭＳ Ｐゴシック" pitchFamily="34" charset="-128"/>
                <a:cs typeface="Times New Roman" pitchFamily="18" charset="0"/>
              </a:rPr>
              <a:t>Note: The estimated total halal meat imported to the GCC in 2007 </a:t>
            </a:r>
            <a:br>
              <a:rPr lang="en-US" sz="2000" dirty="0">
                <a:solidFill>
                  <a:schemeClr val="bg1"/>
                </a:solidFill>
                <a:latin typeface="Times New Roman" pitchFamily="18" charset="0"/>
                <a:ea typeface="ＭＳ Ｐゴシック" pitchFamily="34" charset="-128"/>
                <a:cs typeface="Times New Roman" pitchFamily="18" charset="0"/>
              </a:rPr>
            </a:br>
            <a:r>
              <a:rPr lang="en-US" sz="2000" dirty="0">
                <a:solidFill>
                  <a:schemeClr val="bg1"/>
                </a:solidFill>
                <a:latin typeface="Times New Roman" pitchFamily="18" charset="0"/>
                <a:ea typeface="ＭＳ Ｐゴシック" pitchFamily="34" charset="-128"/>
                <a:cs typeface="Times New Roman" pitchFamily="18" charset="0"/>
              </a:rPr>
              <a:t>B 2.3 billion USD</a:t>
            </a:r>
          </a:p>
        </p:txBody>
      </p:sp>
      <p:sp>
        <p:nvSpPr>
          <p:cNvPr id="49165" name="Rectangle 21"/>
          <p:cNvSpPr>
            <a:spLocks noChangeArrowheads="1"/>
          </p:cNvSpPr>
          <p:nvPr/>
        </p:nvSpPr>
        <p:spPr bwMode="auto">
          <a:xfrm>
            <a:off x="5334000" y="441960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49166" name="Rectangle 25"/>
          <p:cNvSpPr>
            <a:spLocks noChangeArrowheads="1"/>
          </p:cNvSpPr>
          <p:nvPr/>
        </p:nvSpPr>
        <p:spPr bwMode="auto">
          <a:xfrm>
            <a:off x="7543800" y="2860675"/>
            <a:ext cx="1295400" cy="646113"/>
          </a:xfrm>
          <a:prstGeom prst="rect">
            <a:avLst/>
          </a:prstGeom>
          <a:solidFill>
            <a:schemeClr val="bg1"/>
          </a:solidFill>
          <a:ln w="9525">
            <a:noFill/>
            <a:miter lim="800000"/>
            <a:headEnd/>
            <a:tailEnd/>
          </a:ln>
        </p:spPr>
        <p:txBody>
          <a:bodyPr>
            <a:spAutoFit/>
          </a:bodyPr>
          <a:lstStyle/>
          <a:p>
            <a:pPr algn="ctr" rtl="1"/>
            <a:r>
              <a:rPr lang="en-US">
                <a:latin typeface="Simplified Arabic" pitchFamily="18" charset="-78"/>
                <a:cs typeface="Simplified Arabic" pitchFamily="18" charset="-78"/>
              </a:rPr>
              <a:t>Beef Meats</a:t>
            </a:r>
            <a:endParaRPr lang="ar-KW">
              <a:latin typeface="Simplified Arabic" pitchFamily="18" charset="-78"/>
              <a:cs typeface="Simplified Arabic" pitchFamily="18" charset="-78"/>
            </a:endParaRPr>
          </a:p>
          <a:p>
            <a:pPr algn="ctr" rtl="1"/>
            <a:r>
              <a:rPr lang="ar-KW">
                <a:latin typeface="Simplified Arabic" pitchFamily="18" charset="-78"/>
                <a:cs typeface="Simplified Arabic" pitchFamily="18" charset="-78"/>
              </a:rPr>
              <a:t>15.9%</a:t>
            </a:r>
            <a:endParaRPr lang="en-US">
              <a:latin typeface="Simplified Arabic" pitchFamily="18" charset="-78"/>
              <a:cs typeface="Simplified Arabic" pitchFamily="18" charset="-78"/>
            </a:endParaRPr>
          </a:p>
        </p:txBody>
      </p:sp>
      <p:sp>
        <p:nvSpPr>
          <p:cNvPr id="49167" name="Rectangle 26"/>
          <p:cNvSpPr>
            <a:spLocks noChangeArrowheads="1"/>
          </p:cNvSpPr>
          <p:nvPr/>
        </p:nvSpPr>
        <p:spPr bwMode="auto">
          <a:xfrm>
            <a:off x="7543800" y="3849688"/>
            <a:ext cx="1295400" cy="923925"/>
          </a:xfrm>
          <a:prstGeom prst="rect">
            <a:avLst/>
          </a:prstGeom>
          <a:solidFill>
            <a:schemeClr val="bg1"/>
          </a:solidFill>
          <a:ln w="9525">
            <a:noFill/>
            <a:miter lim="800000"/>
            <a:headEnd/>
            <a:tailEnd/>
          </a:ln>
        </p:spPr>
        <p:txBody>
          <a:bodyPr>
            <a:spAutoFit/>
          </a:bodyPr>
          <a:lstStyle/>
          <a:p>
            <a:pPr algn="ctr" rtl="1"/>
            <a:r>
              <a:rPr lang="en-US">
                <a:latin typeface="Simplified Arabic" pitchFamily="18" charset="-78"/>
                <a:cs typeface="Simplified Arabic" pitchFamily="18" charset="-78"/>
              </a:rPr>
              <a:t>Mutton Meat</a:t>
            </a:r>
            <a:endParaRPr lang="ar-KW">
              <a:latin typeface="Simplified Arabic" pitchFamily="18" charset="-78"/>
              <a:cs typeface="Simplified Arabic" pitchFamily="18" charset="-78"/>
            </a:endParaRPr>
          </a:p>
          <a:p>
            <a:pPr algn="ctr" rtl="1"/>
            <a:r>
              <a:rPr lang="ar-KW">
                <a:latin typeface="Simplified Arabic" pitchFamily="18" charset="-78"/>
                <a:cs typeface="Simplified Arabic" pitchFamily="18" charset="-78"/>
              </a:rPr>
              <a:t>9.9%</a:t>
            </a:r>
            <a:endParaRPr lang="en-US">
              <a:latin typeface="Simplified Arabic" pitchFamily="18" charset="-78"/>
              <a:cs typeface="Simplified Arabic" pitchFamily="18" charset="-78"/>
            </a:endParaRPr>
          </a:p>
        </p:txBody>
      </p:sp>
      <p:sp>
        <p:nvSpPr>
          <p:cNvPr id="49168" name="Rectangle 27"/>
          <p:cNvSpPr>
            <a:spLocks noChangeArrowheads="1"/>
          </p:cNvSpPr>
          <p:nvPr/>
        </p:nvSpPr>
        <p:spPr bwMode="auto">
          <a:xfrm>
            <a:off x="7467600" y="305435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49169" name="Rectangle 28"/>
          <p:cNvSpPr>
            <a:spLocks noChangeArrowheads="1"/>
          </p:cNvSpPr>
          <p:nvPr/>
        </p:nvSpPr>
        <p:spPr bwMode="auto">
          <a:xfrm>
            <a:off x="7467600" y="408305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43" name="Rectangle 42"/>
          <p:cNvSpPr/>
          <p:nvPr/>
        </p:nvSpPr>
        <p:spPr>
          <a:xfrm>
            <a:off x="5562600" y="4105275"/>
            <a:ext cx="1295400" cy="923925"/>
          </a:xfrm>
          <a:prstGeom prst="rect">
            <a:avLst/>
          </a:prstGeom>
          <a:solidFill>
            <a:schemeClr val="accent1">
              <a:lumMod val="20000"/>
              <a:lumOff val="80000"/>
            </a:schemeClr>
          </a:solidFill>
        </p:spPr>
        <p:txBody>
          <a:bodyPr>
            <a:spAutoFit/>
          </a:bodyPr>
          <a:lstStyle/>
          <a:p>
            <a:pPr algn="ctr" rtl="1">
              <a:defRPr/>
            </a:pPr>
            <a:r>
              <a:rPr lang="en-US" dirty="0">
                <a:latin typeface="Simplified Arabic" pitchFamily="18" charset="-78"/>
                <a:ea typeface="ＭＳ Ｐゴシック" pitchFamily="34" charset="-128"/>
                <a:cs typeface="Simplified Arabic" pitchFamily="18" charset="-78"/>
              </a:rPr>
              <a:t>Poultry Meats</a:t>
            </a:r>
            <a:endParaRPr lang="ar-KW" dirty="0">
              <a:latin typeface="Simplified Arabic" pitchFamily="18" charset="-78"/>
              <a:ea typeface="ＭＳ Ｐゴシック" pitchFamily="34" charset="-128"/>
              <a:cs typeface="Simplified Arabic" pitchFamily="18" charset="-78"/>
            </a:endParaRPr>
          </a:p>
          <a:p>
            <a:pPr algn="ctr" rtl="1">
              <a:defRPr/>
            </a:pPr>
            <a:r>
              <a:rPr lang="ar-KW" dirty="0">
                <a:latin typeface="Simplified Arabic" pitchFamily="18" charset="-78"/>
                <a:ea typeface="ＭＳ Ｐゴシック" pitchFamily="34" charset="-128"/>
                <a:cs typeface="Simplified Arabic" pitchFamily="18" charset="-78"/>
              </a:rPr>
              <a:t>74.2%</a:t>
            </a:r>
            <a:endParaRPr lang="en-US" dirty="0">
              <a:latin typeface="Simplified Arabic" pitchFamily="18" charset="-78"/>
              <a:ea typeface="ＭＳ Ｐゴシック" pitchFamily="34" charset="-128"/>
              <a:cs typeface="Simplified Arabic" pitchFamily="18" charset="-78"/>
            </a:endParaRPr>
          </a:p>
        </p:txBody>
      </p:sp>
      <p:sp>
        <p:nvSpPr>
          <p:cNvPr id="44" name="Rectangle 43"/>
          <p:cNvSpPr/>
          <p:nvPr/>
        </p:nvSpPr>
        <p:spPr>
          <a:xfrm>
            <a:off x="4724400" y="1747838"/>
            <a:ext cx="4062413" cy="614362"/>
          </a:xfrm>
          <a:prstGeom prst="rect">
            <a:avLst/>
          </a:prstGeom>
          <a:solidFill>
            <a:schemeClr val="accent1">
              <a:lumMod val="75000"/>
            </a:schemeClr>
          </a:solidFill>
        </p:spPr>
        <p:txBody>
          <a:bodyPr>
            <a:spAutoFit/>
          </a:bodyPr>
          <a:lstStyle/>
          <a:p>
            <a:pPr algn="ctr" rtl="1">
              <a:lnSpc>
                <a:spcPct val="200000"/>
              </a:lnSpc>
              <a:defRPr/>
            </a:pPr>
            <a:r>
              <a:rPr lang="en-US" sz="2000" dirty="0">
                <a:solidFill>
                  <a:schemeClr val="bg1"/>
                </a:solidFill>
                <a:latin typeface="Times New Roman" pitchFamily="18" charset="0"/>
                <a:ea typeface="ＭＳ Ｐゴシック" pitchFamily="34" charset="-128"/>
                <a:cs typeface="Times New Roman" pitchFamily="18" charset="0"/>
              </a:rPr>
              <a:t>Types of Halal meat imported</a:t>
            </a:r>
            <a:endParaRPr lang="en-US" sz="2000" b="1" dirty="0">
              <a:solidFill>
                <a:schemeClr val="bg1"/>
              </a:solidFill>
              <a:latin typeface="Times New Roman" pitchFamily="18" charset="0"/>
              <a:ea typeface="ＭＳ Ｐゴシック" pitchFamily="34" charset="-128"/>
              <a:cs typeface="Times New Roman" pitchFamily="18" charset="0"/>
            </a:endParaRPr>
          </a:p>
        </p:txBody>
      </p:sp>
      <p:sp>
        <p:nvSpPr>
          <p:cNvPr id="45" name="Rectangle 44"/>
          <p:cNvSpPr/>
          <p:nvPr/>
        </p:nvSpPr>
        <p:spPr>
          <a:xfrm>
            <a:off x="228600" y="1730375"/>
            <a:ext cx="3657600" cy="700088"/>
          </a:xfrm>
          <a:prstGeom prst="rect">
            <a:avLst/>
          </a:prstGeom>
          <a:solidFill>
            <a:schemeClr val="accent1">
              <a:lumMod val="75000"/>
            </a:schemeClr>
          </a:solidFill>
        </p:spPr>
        <p:txBody>
          <a:bodyPr>
            <a:spAutoFit/>
          </a:bodyPr>
          <a:lstStyle/>
          <a:p>
            <a:pPr algn="ctr" rtl="1">
              <a:lnSpc>
                <a:spcPct val="150000"/>
              </a:lnSpc>
              <a:defRPr/>
            </a:pPr>
            <a:r>
              <a:rPr lang="en-US" sz="1400" dirty="0">
                <a:solidFill>
                  <a:schemeClr val="bg1"/>
                </a:solidFill>
                <a:latin typeface="Times New Roman" pitchFamily="18" charset="0"/>
                <a:ea typeface="ＭＳ Ｐゴシック" pitchFamily="34" charset="-128"/>
                <a:cs typeface="Times New Roman" pitchFamily="18" charset="0"/>
              </a:rPr>
              <a:t>Breakdown of Halal meat imported into GCC (2007)</a:t>
            </a:r>
            <a:endParaRPr lang="en-US" sz="1400" b="1" dirty="0">
              <a:solidFill>
                <a:schemeClr val="bg1"/>
              </a:solidFill>
              <a:latin typeface="Times New Roman" pitchFamily="18" charset="0"/>
              <a:ea typeface="ＭＳ Ｐゴシック" pitchFamily="34" charset="-128"/>
              <a:cs typeface="Times New Roman" pitchFamily="18" charset="0"/>
            </a:endParaRPr>
          </a:p>
        </p:txBody>
      </p:sp>
      <p:sp>
        <p:nvSpPr>
          <p:cNvPr id="21" name="Rectangle 2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sz="2800" b="1" smtClean="0">
                <a:latin typeface="Times New Roman" pitchFamily="18" charset="0"/>
                <a:cs typeface="Times New Roman" pitchFamily="18" charset="0"/>
              </a:rPr>
              <a:t>Sources of imported</a:t>
            </a:r>
            <a:br>
              <a:rPr lang="en-US" sz="2800" b="1" smtClean="0">
                <a:latin typeface="Times New Roman" pitchFamily="18" charset="0"/>
                <a:cs typeface="Times New Roman" pitchFamily="18" charset="0"/>
              </a:rPr>
            </a:br>
            <a:r>
              <a:rPr lang="en-US" sz="2800" b="1" smtClean="0">
                <a:latin typeface="Times New Roman" pitchFamily="18" charset="0"/>
                <a:cs typeface="Times New Roman" pitchFamily="18" charset="0"/>
              </a:rPr>
              <a:t>Halal meat in GCC</a:t>
            </a:r>
            <a:br>
              <a:rPr lang="en-US" sz="2800" b="1" smtClean="0">
                <a:latin typeface="Times New Roman" pitchFamily="18" charset="0"/>
                <a:cs typeface="Times New Roman" pitchFamily="18" charset="0"/>
              </a:rPr>
            </a:br>
            <a:r>
              <a:rPr lang="en-US" sz="1600" b="1" smtClean="0">
                <a:solidFill>
                  <a:srgbClr val="FF0000"/>
                </a:solidFill>
                <a:latin typeface="Times New Roman" pitchFamily="18" charset="0"/>
                <a:cs typeface="Times New Roman" pitchFamily="18" charset="0"/>
              </a:rPr>
              <a:t>Which exporting country to focus on?</a:t>
            </a:r>
            <a:br>
              <a:rPr lang="en-US" sz="1600" b="1" smtClean="0">
                <a:solidFill>
                  <a:srgbClr val="FF0000"/>
                </a:solidFill>
                <a:latin typeface="Times New Roman" pitchFamily="18" charset="0"/>
                <a:cs typeface="Times New Roman" pitchFamily="18" charset="0"/>
              </a:rPr>
            </a:br>
            <a:endParaRPr lang="en-US" sz="1600" smtClean="0">
              <a:latin typeface="Times New Roman" pitchFamily="18" charset="0"/>
              <a:cs typeface="Times New Roman" pitchFamily="18" charset="0"/>
            </a:endParaRPr>
          </a:p>
        </p:txBody>
      </p:sp>
      <p:pic>
        <p:nvPicPr>
          <p:cNvPr id="50179" name="Picture 4"/>
          <p:cNvPicPr>
            <a:picLocks noChangeAspect="1"/>
          </p:cNvPicPr>
          <p:nvPr/>
        </p:nvPicPr>
        <p:blipFill>
          <a:blip r:embed="rId2"/>
          <a:srcRect/>
          <a:stretch>
            <a:fillRect/>
          </a:stretch>
        </p:blipFill>
        <p:spPr bwMode="auto">
          <a:xfrm>
            <a:off x="228600" y="1801813"/>
            <a:ext cx="8767763" cy="3913187"/>
          </a:xfrm>
          <a:prstGeom prst="rect">
            <a:avLst/>
          </a:prstGeom>
          <a:noFill/>
          <a:ln w="9525">
            <a:noFill/>
            <a:miter lim="800000"/>
            <a:headEnd/>
            <a:tailEnd/>
          </a:ln>
        </p:spPr>
      </p:pic>
      <p:sp>
        <p:nvSpPr>
          <p:cNvPr id="27" name="Rectangle 26"/>
          <p:cNvSpPr/>
          <p:nvPr/>
        </p:nvSpPr>
        <p:spPr>
          <a:xfrm>
            <a:off x="4933950" y="1801813"/>
            <a:ext cx="4062413" cy="708025"/>
          </a:xfrm>
          <a:prstGeom prst="rect">
            <a:avLst/>
          </a:prstGeom>
          <a:solidFill>
            <a:schemeClr val="accent1">
              <a:lumMod val="75000"/>
            </a:schemeClr>
          </a:solidFill>
        </p:spPr>
        <p:txBody>
          <a:bodyPr>
            <a:spAutoFit/>
          </a:bodyPr>
          <a:lstStyle/>
          <a:p>
            <a:pPr algn="ctr" rtl="1">
              <a:defRPr/>
            </a:pPr>
            <a:r>
              <a:rPr lang="en-US" sz="2000" dirty="0">
                <a:solidFill>
                  <a:schemeClr val="bg1"/>
                </a:solidFill>
                <a:latin typeface="Times New Roman" pitchFamily="18" charset="0"/>
                <a:ea typeface="ＭＳ Ｐゴシック" pitchFamily="34" charset="-128"/>
                <a:cs typeface="Times New Roman" pitchFamily="18" charset="0"/>
              </a:rPr>
              <a:t>Sources of imported Halal poultry meat to GCC countries (2007)</a:t>
            </a:r>
            <a:endParaRPr lang="en-US" sz="2000" b="1" dirty="0">
              <a:solidFill>
                <a:schemeClr val="bg1"/>
              </a:solidFill>
              <a:latin typeface="Times New Roman" pitchFamily="18" charset="0"/>
              <a:ea typeface="ＭＳ Ｐゴシック" pitchFamily="34" charset="-128"/>
              <a:cs typeface="Times New Roman" pitchFamily="18" charset="0"/>
            </a:endParaRPr>
          </a:p>
        </p:txBody>
      </p:sp>
      <p:sp>
        <p:nvSpPr>
          <p:cNvPr id="28" name="Rectangle 27"/>
          <p:cNvSpPr/>
          <p:nvPr/>
        </p:nvSpPr>
        <p:spPr>
          <a:xfrm>
            <a:off x="261938" y="1801813"/>
            <a:ext cx="4349750" cy="708025"/>
          </a:xfrm>
          <a:prstGeom prst="rect">
            <a:avLst/>
          </a:prstGeom>
          <a:solidFill>
            <a:schemeClr val="accent1">
              <a:lumMod val="75000"/>
            </a:schemeClr>
          </a:solidFill>
        </p:spPr>
        <p:txBody>
          <a:bodyPr>
            <a:spAutoFit/>
          </a:bodyPr>
          <a:lstStyle/>
          <a:p>
            <a:pPr algn="ctr" rtl="1">
              <a:defRPr/>
            </a:pPr>
            <a:r>
              <a:rPr lang="en-US" sz="2000" dirty="0">
                <a:solidFill>
                  <a:schemeClr val="bg1"/>
                </a:solidFill>
                <a:latin typeface="Times New Roman" pitchFamily="18" charset="0"/>
                <a:ea typeface="ＭＳ Ｐゴシック" pitchFamily="34" charset="-128"/>
                <a:cs typeface="Times New Roman" pitchFamily="18" charset="0"/>
              </a:rPr>
              <a:t>Sources of imported Halal meat to the GCC countries (2007)</a:t>
            </a:r>
            <a:endParaRPr lang="en-US" sz="2000" b="1" dirty="0">
              <a:solidFill>
                <a:schemeClr val="bg1"/>
              </a:solidFill>
              <a:latin typeface="Times New Roman" pitchFamily="18" charset="0"/>
              <a:ea typeface="ＭＳ Ｐゴシック" pitchFamily="34" charset="-128"/>
              <a:cs typeface="Times New Roman" pitchFamily="18" charset="0"/>
            </a:endParaRPr>
          </a:p>
        </p:txBody>
      </p:sp>
      <p:sp>
        <p:nvSpPr>
          <p:cNvPr id="50182" name="Rectangle 1"/>
          <p:cNvSpPr>
            <a:spLocks noChangeArrowheads="1"/>
          </p:cNvSpPr>
          <p:nvPr/>
        </p:nvSpPr>
        <p:spPr bwMode="auto">
          <a:xfrm>
            <a:off x="685800" y="6248400"/>
            <a:ext cx="3509963"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GCC= Gulf Cooperation Council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949575" y="228600"/>
            <a:ext cx="2308225" cy="769938"/>
          </a:xfrm>
          <a:prstGeom prst="rect">
            <a:avLst/>
          </a:prstGeom>
          <a:noFill/>
          <a:ln w="9525">
            <a:noFill/>
            <a:miter lim="800000"/>
            <a:headEnd/>
            <a:tailEnd/>
          </a:ln>
        </p:spPr>
        <p:txBody>
          <a:bodyPr wrap="none">
            <a:spAutoFit/>
          </a:bodyPr>
          <a:lstStyle/>
          <a:p>
            <a:pPr algn="ctr"/>
            <a:r>
              <a:rPr lang="en-US" sz="2800" b="1">
                <a:latin typeface="Times New Roman" pitchFamily="18" charset="0"/>
                <a:cs typeface="Times New Roman" pitchFamily="18" charset="0"/>
              </a:rPr>
              <a:t>Meat Imports</a:t>
            </a:r>
          </a:p>
          <a:p>
            <a:pPr algn="ctr"/>
            <a:r>
              <a:rPr lang="en-US" sz="1600" b="1">
                <a:solidFill>
                  <a:srgbClr val="FF0000"/>
                </a:solidFill>
                <a:latin typeface="Times New Roman" pitchFamily="18" charset="0"/>
                <a:cs typeface="Times New Roman" pitchFamily="18" charset="0"/>
              </a:rPr>
              <a:t>Statistics</a:t>
            </a:r>
            <a:endParaRPr lang="en-US" sz="1600" b="1">
              <a:solidFill>
                <a:srgbClr val="FF0000"/>
              </a:solidFill>
              <a:latin typeface="Simplified Arabic" pitchFamily="18" charset="-78"/>
              <a:cs typeface="Simplified Arabic" pitchFamily="18" charset="-78"/>
            </a:endParaRPr>
          </a:p>
        </p:txBody>
      </p:sp>
      <p:pic>
        <p:nvPicPr>
          <p:cNvPr id="51203" name="Picture 4" descr="Islamic countries dependence on meat imports"/>
          <p:cNvPicPr>
            <a:picLocks noChangeAspect="1" noChangeArrowheads="1"/>
          </p:cNvPicPr>
          <p:nvPr/>
        </p:nvPicPr>
        <p:blipFill>
          <a:blip r:embed="rId2"/>
          <a:srcRect/>
          <a:stretch>
            <a:fillRect/>
          </a:stretch>
        </p:blipFill>
        <p:spPr bwMode="auto">
          <a:xfrm>
            <a:off x="2557463" y="1143000"/>
            <a:ext cx="3233737" cy="5562600"/>
          </a:xfrm>
          <a:prstGeom prst="rect">
            <a:avLst/>
          </a:prstGeom>
          <a:noFill/>
          <a:ln w="9525">
            <a:noFill/>
            <a:miter lim="800000"/>
            <a:headEnd/>
            <a:tailEnd/>
          </a:ln>
        </p:spPr>
      </p:pic>
      <p:sp>
        <p:nvSpPr>
          <p:cNvPr id="6" name="Rectangle 5"/>
          <p:cNvSpPr/>
          <p:nvPr/>
        </p:nvSpPr>
        <p:spPr>
          <a:xfrm>
            <a:off x="0" y="6642100"/>
            <a:ext cx="9144000" cy="215900"/>
          </a:xfrm>
          <a:prstGeom prst="rect">
            <a:avLst/>
          </a:prstGeom>
        </p:spPr>
        <p:txBody>
          <a:bodyPr>
            <a:spAutoFit/>
          </a:bodyPr>
          <a:lstStyle/>
          <a:p>
            <a:pPr>
              <a:defRPr/>
            </a:pPr>
            <a:r>
              <a:rPr lang="en-US" sz="800" dirty="0">
                <a:latin typeface="+mn-lt"/>
              </a:rPr>
              <a:t>Islamic countries dependence on meat imports. </a:t>
            </a:r>
            <a:r>
              <a:rPr lang="en-US" sz="800" dirty="0">
                <a:latin typeface="+mn-lt"/>
                <a:hlinkClick r:id="rId3"/>
              </a:rPr>
              <a:t>https://www.salaamgateway.com/en/story/islamic_countries_dependence_on_meat_imports-SALAAM06092015165353/</a:t>
            </a:r>
            <a:endParaRPr lang="en-US" sz="800" dirty="0">
              <a:latin typeface="+mn-lt"/>
            </a:endParaRPr>
          </a:p>
        </p:txBody>
      </p:sp>
      <p:cxnSp>
        <p:nvCxnSpPr>
          <p:cNvPr id="7" name="Straight Arrow Connector 6"/>
          <p:cNvCxnSpPr/>
          <p:nvPr/>
        </p:nvCxnSpPr>
        <p:spPr>
          <a:xfrm>
            <a:off x="479425" y="3810000"/>
            <a:ext cx="233997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53525" cy="1219200"/>
          </a:xfrm>
          <a:prstGeom prst="rect">
            <a:avLst/>
          </a:prstGeom>
          <a:solidFill>
            <a:srgbClr val="00B050"/>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a:lnSpc>
                <a:spcPct val="150000"/>
              </a:lnSpc>
              <a:tabLst>
                <a:tab pos="1724025" algn="l"/>
              </a:tabLst>
              <a:defRPr/>
            </a:pPr>
            <a:r>
              <a:rPr lang="en-US" sz="4000" dirty="0" smtClean="0">
                <a:solidFill>
                  <a:schemeClr val="bg1"/>
                </a:solidFill>
                <a:latin typeface="+mn-lt"/>
                <a:cs typeface="Times New Roman" pitchFamily="18" charset="0"/>
              </a:rPr>
              <a:t>Forecast of some segments of the Halal market </a:t>
            </a:r>
            <a:endParaRPr lang="en-US" sz="4000" dirty="0">
              <a:solidFill>
                <a:schemeClr val="bg1"/>
              </a:solidFill>
              <a:latin typeface="+mn-lt"/>
              <a:cs typeface="Times New Roman" pitchFamily="18" charset="0"/>
            </a:endParaRPr>
          </a:p>
        </p:txBody>
      </p:sp>
      <p:sp>
        <p:nvSpPr>
          <p:cNvPr id="15" name="Title 1"/>
          <p:cNvSpPr txBox="1">
            <a:spLocks/>
          </p:cNvSpPr>
          <p:nvPr/>
        </p:nvSpPr>
        <p:spPr bwMode="auto">
          <a:xfrm>
            <a:off x="-9525" y="1219200"/>
            <a:ext cx="9153525" cy="5638800"/>
          </a:xfrm>
          <a:prstGeom prst="rect">
            <a:avLst/>
          </a:prstGeom>
          <a:solidFill>
            <a:srgbClr val="CCFFCC"/>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marL="457200" indent="-457200">
              <a:spcBef>
                <a:spcPts val="800"/>
              </a:spcBef>
              <a:buFont typeface="+mj-lt"/>
              <a:buAutoNum type="arabicPeriod"/>
              <a:defRPr/>
            </a:pPr>
            <a:r>
              <a:rPr lang="en-US" sz="2000" dirty="0" smtClean="0">
                <a:latin typeface="+mn-lt"/>
              </a:rPr>
              <a:t>Halal </a:t>
            </a:r>
            <a:r>
              <a:rPr lang="en-US" sz="2000" dirty="0">
                <a:latin typeface="+mn-lt"/>
                <a:ea typeface="ＭＳ Ｐゴシック" pitchFamily="34" charset="-128"/>
                <a:cs typeface="Times New Roman" pitchFamily="18" charset="0"/>
              </a:rPr>
              <a:t>Food products and </a:t>
            </a:r>
            <a:r>
              <a:rPr lang="en-US" sz="2000" dirty="0" smtClean="0">
                <a:latin typeface="+mn-lt"/>
                <a:ea typeface="ＭＳ Ｐゴシック" pitchFamily="34" charset="-128"/>
                <a:cs typeface="Times New Roman" pitchFamily="18" charset="0"/>
              </a:rPr>
              <a:t>beverages</a:t>
            </a:r>
          </a:p>
          <a:p>
            <a:pPr marL="457200" indent="-457200">
              <a:spcBef>
                <a:spcPts val="800"/>
              </a:spcBef>
              <a:buFont typeface="+mj-lt"/>
              <a:buAutoNum type="arabicPeriod"/>
              <a:defRPr/>
            </a:pPr>
            <a:r>
              <a:rPr lang="en-US" sz="2000" dirty="0">
                <a:latin typeface="+mn-lt"/>
              </a:rPr>
              <a:t>Halal </a:t>
            </a:r>
            <a:r>
              <a:rPr lang="en-US" sz="2000" dirty="0">
                <a:latin typeface="+mn-lt"/>
                <a:cs typeface="Times New Roman" pitchFamily="18" charset="0"/>
              </a:rPr>
              <a:t>Pharmaceuticals, Cosmetics and Health care </a:t>
            </a:r>
            <a:r>
              <a:rPr lang="en-US" sz="2000" dirty="0" smtClean="0">
                <a:latin typeface="+mn-lt"/>
                <a:cs typeface="Times New Roman" pitchFamily="18" charset="0"/>
              </a:rPr>
              <a:t>products</a:t>
            </a:r>
          </a:p>
          <a:p>
            <a:pPr marL="457200" indent="-457200">
              <a:spcBef>
                <a:spcPts val="800"/>
              </a:spcBef>
              <a:buFont typeface="+mj-lt"/>
              <a:buAutoNum type="arabicPeriod"/>
              <a:defRPr/>
            </a:pPr>
            <a:r>
              <a:rPr lang="en-US" sz="2000" dirty="0">
                <a:latin typeface="+mn-lt"/>
              </a:rPr>
              <a:t>Halal </a:t>
            </a:r>
            <a:r>
              <a:rPr lang="en-US" sz="2000" dirty="0" smtClean="0">
                <a:latin typeface="+mn-lt"/>
              </a:rPr>
              <a:t>Tourist/Travel</a:t>
            </a:r>
          </a:p>
          <a:p>
            <a:pPr marL="457200" indent="-457200">
              <a:spcBef>
                <a:spcPts val="800"/>
              </a:spcBef>
              <a:buFont typeface="+mj-lt"/>
              <a:buAutoNum type="arabicPeriod"/>
              <a:defRPr/>
            </a:pPr>
            <a:r>
              <a:rPr lang="en-US" sz="2000" dirty="0">
                <a:latin typeface="+mn-lt"/>
              </a:rPr>
              <a:t>Halal </a:t>
            </a:r>
            <a:r>
              <a:rPr lang="en-US" sz="2000" dirty="0" smtClean="0">
                <a:latin typeface="+mn-lt"/>
              </a:rPr>
              <a:t>hospitals</a:t>
            </a:r>
          </a:p>
          <a:p>
            <a:pPr marL="457200" indent="-457200">
              <a:spcBef>
                <a:spcPts val="800"/>
              </a:spcBef>
              <a:buFont typeface="+mj-lt"/>
              <a:buAutoNum type="arabicPeriod"/>
              <a:defRPr/>
            </a:pPr>
            <a:r>
              <a:rPr lang="en-US" sz="2000" dirty="0">
                <a:latin typeface="+mn-lt"/>
              </a:rPr>
              <a:t>Halal modest </a:t>
            </a:r>
            <a:r>
              <a:rPr lang="en-US" sz="2000" dirty="0" smtClean="0">
                <a:latin typeface="+mn-lt"/>
              </a:rPr>
              <a:t>fashion</a:t>
            </a:r>
          </a:p>
          <a:p>
            <a:pPr marL="457200" indent="-457200">
              <a:spcBef>
                <a:spcPts val="800"/>
              </a:spcBef>
              <a:buFont typeface="+mj-lt"/>
              <a:buAutoNum type="arabicPeriod"/>
              <a:defRPr/>
            </a:pPr>
            <a:r>
              <a:rPr lang="en-US" sz="2000" dirty="0">
                <a:latin typeface="+mn-lt"/>
              </a:rPr>
              <a:t>Halal media and </a:t>
            </a:r>
            <a:r>
              <a:rPr lang="en-US" sz="2000" dirty="0" smtClean="0">
                <a:latin typeface="+mn-lt"/>
              </a:rPr>
              <a:t>recreation</a:t>
            </a:r>
          </a:p>
          <a:p>
            <a:pPr marL="457200" indent="-457200">
              <a:spcBef>
                <a:spcPts val="800"/>
              </a:spcBef>
              <a:buFont typeface="+mj-lt"/>
              <a:buAutoNum type="arabicPeriod"/>
              <a:defRPr/>
            </a:pPr>
            <a:r>
              <a:rPr lang="en-US" sz="2000" dirty="0">
                <a:latin typeface="+mn-lt"/>
                <a:cs typeface="Times New Roman" pitchFamily="18" charset="0"/>
              </a:rPr>
              <a:t>Halal </a:t>
            </a:r>
            <a:r>
              <a:rPr lang="en-US" sz="2000" dirty="0" smtClean="0">
                <a:latin typeface="+mn-lt"/>
                <a:cs typeface="Times New Roman" pitchFamily="18" charset="0"/>
              </a:rPr>
              <a:t>logistics/fright</a:t>
            </a:r>
          </a:p>
          <a:p>
            <a:pPr marL="457200" indent="-457200">
              <a:spcBef>
                <a:spcPts val="800"/>
              </a:spcBef>
              <a:buFont typeface="+mj-lt"/>
              <a:buAutoNum type="arabicPeriod"/>
              <a:defRPr/>
            </a:pPr>
            <a:r>
              <a:rPr lang="en-US" sz="2000" dirty="0">
                <a:latin typeface="+mn-lt"/>
                <a:cs typeface="Times New Roman" pitchFamily="18" charset="0"/>
              </a:rPr>
              <a:t>Halal </a:t>
            </a:r>
            <a:r>
              <a:rPr lang="en-US" sz="2000" dirty="0" smtClean="0">
                <a:latin typeface="+mn-lt"/>
                <a:cs typeface="Times New Roman" pitchFamily="18" charset="0"/>
              </a:rPr>
              <a:t>laboratories</a:t>
            </a:r>
          </a:p>
          <a:p>
            <a:pPr marL="457200" indent="-457200">
              <a:spcBef>
                <a:spcPts val="800"/>
              </a:spcBef>
              <a:buFont typeface="+mj-lt"/>
              <a:buAutoNum type="arabicPeriod"/>
              <a:defRPr/>
            </a:pPr>
            <a:r>
              <a:rPr lang="en-US" sz="2000" dirty="0">
                <a:latin typeface="+mn-lt"/>
                <a:cs typeface="Times New Roman" pitchFamily="18" charset="0"/>
              </a:rPr>
              <a:t>Halal Techno-economic </a:t>
            </a:r>
            <a:r>
              <a:rPr lang="en-US" sz="2000" dirty="0" smtClean="0">
                <a:latin typeface="+mn-lt"/>
                <a:cs typeface="Times New Roman" pitchFamily="18" charset="0"/>
              </a:rPr>
              <a:t>studies</a:t>
            </a:r>
          </a:p>
          <a:p>
            <a:pPr marL="457200" indent="-457200">
              <a:spcBef>
                <a:spcPts val="800"/>
              </a:spcBef>
              <a:buFont typeface="+mj-lt"/>
              <a:buAutoNum type="arabicPeriod"/>
              <a:defRPr/>
            </a:pPr>
            <a:r>
              <a:rPr lang="en-US" sz="2000" dirty="0">
                <a:latin typeface="+mn-lt"/>
                <a:cs typeface="Times New Roman" pitchFamily="18" charset="0"/>
              </a:rPr>
              <a:t>Halal training, workshops, </a:t>
            </a:r>
            <a:r>
              <a:rPr lang="en-US" sz="2000" dirty="0" smtClean="0">
                <a:latin typeface="+mn-lt"/>
                <a:cs typeface="Times New Roman" pitchFamily="18" charset="0"/>
              </a:rPr>
              <a:t>conferences</a:t>
            </a:r>
          </a:p>
          <a:p>
            <a:pPr marL="457200" indent="-457200">
              <a:spcBef>
                <a:spcPts val="800"/>
              </a:spcBef>
              <a:buFont typeface="+mj-lt"/>
              <a:buAutoNum type="arabicPeriod"/>
              <a:defRPr/>
            </a:pPr>
            <a:r>
              <a:rPr lang="en-US" sz="2000" dirty="0">
                <a:latin typeface="+mn-lt"/>
                <a:cs typeface="Times New Roman" pitchFamily="18" charset="0"/>
              </a:rPr>
              <a:t>Halal certification and </a:t>
            </a:r>
            <a:r>
              <a:rPr lang="en-US" sz="2000" dirty="0" smtClean="0">
                <a:latin typeface="+mn-lt"/>
                <a:cs typeface="Times New Roman" pitchFamily="18" charset="0"/>
              </a:rPr>
              <a:t>auditing</a:t>
            </a:r>
          </a:p>
          <a:p>
            <a:pPr marL="457200" indent="-457200">
              <a:spcBef>
                <a:spcPts val="800"/>
              </a:spcBef>
              <a:buFont typeface="+mj-lt"/>
              <a:buAutoNum type="arabicPeriod"/>
              <a:defRPr/>
            </a:pPr>
            <a:r>
              <a:rPr lang="en-US" sz="2000" dirty="0">
                <a:latin typeface="+mn-lt"/>
                <a:cs typeface="Times New Roman" pitchFamily="18" charset="0"/>
              </a:rPr>
              <a:t>Halal </a:t>
            </a:r>
            <a:r>
              <a:rPr lang="en-US" sz="2000" dirty="0" smtClean="0">
                <a:latin typeface="+mn-lt"/>
                <a:cs typeface="Times New Roman" pitchFamily="18" charset="0"/>
              </a:rPr>
              <a:t>Traceability/HalalHaccp</a:t>
            </a:r>
          </a:p>
          <a:p>
            <a:pPr marL="457200" indent="-457200">
              <a:spcBef>
                <a:spcPts val="800"/>
              </a:spcBef>
              <a:buFont typeface="+mj-lt"/>
              <a:buAutoNum type="arabicPeriod"/>
              <a:defRPr/>
            </a:pPr>
            <a:r>
              <a:rPr lang="en-US" sz="2000" dirty="0">
                <a:latin typeface="+mn-lt"/>
                <a:cs typeface="Times New Roman" pitchFamily="18" charset="0"/>
              </a:rPr>
              <a:t>Halal cleansing </a:t>
            </a:r>
            <a:r>
              <a:rPr lang="en-US" sz="2000" dirty="0" smtClean="0">
                <a:latin typeface="+mn-lt"/>
                <a:cs typeface="Times New Roman" pitchFamily="18" charset="0"/>
              </a:rPr>
              <a:t>services</a:t>
            </a:r>
          </a:p>
          <a:p>
            <a:pPr marL="457200" indent="-457200">
              <a:spcBef>
                <a:spcPts val="800"/>
              </a:spcBef>
              <a:buFont typeface="+mj-lt"/>
              <a:buAutoNum type="arabicPeriod"/>
              <a:defRPr/>
            </a:pPr>
            <a:r>
              <a:rPr lang="en-US" sz="2000" dirty="0">
                <a:latin typeface="+mn-lt"/>
                <a:cs typeface="Times New Roman" pitchFamily="18" charset="0"/>
              </a:rPr>
              <a:t>Halal R&amp;D and Halal </a:t>
            </a:r>
            <a:r>
              <a:rPr lang="en-US" sz="2000" dirty="0" smtClean="0">
                <a:latin typeface="+mn-lt"/>
                <a:cs typeface="Times New Roman" pitchFamily="18" charset="0"/>
              </a:rPr>
              <a:t>innovation</a:t>
            </a:r>
            <a:endParaRPr lang="en-US" sz="2000" dirty="0">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fade">
                                      <p:cBhvr>
                                        <p:cTn id="37" dur="500"/>
                                        <p:tgtEl>
                                          <p:spTgt spid="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fade">
                                      <p:cBhvr>
                                        <p:cTn id="42" dur="500"/>
                                        <p:tgtEl>
                                          <p:spTgt spid="1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xEl>
                                              <p:pRg st="7" end="7"/>
                                            </p:txEl>
                                          </p:spTgt>
                                        </p:tgtEl>
                                        <p:attrNameLst>
                                          <p:attrName>style.visibility</p:attrName>
                                        </p:attrNameLst>
                                      </p:cBhvr>
                                      <p:to>
                                        <p:strVal val="visible"/>
                                      </p:to>
                                    </p:set>
                                    <p:animEffect transition="in" filter="fade">
                                      <p:cBhvr>
                                        <p:cTn id="47" dur="500"/>
                                        <p:tgtEl>
                                          <p:spTgt spid="1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8" end="8"/>
                                            </p:txEl>
                                          </p:spTgt>
                                        </p:tgtEl>
                                        <p:attrNameLst>
                                          <p:attrName>style.visibility</p:attrName>
                                        </p:attrNameLst>
                                      </p:cBhvr>
                                      <p:to>
                                        <p:strVal val="visible"/>
                                      </p:to>
                                    </p:set>
                                    <p:animEffect transition="in" filter="fade">
                                      <p:cBhvr>
                                        <p:cTn id="52" dur="500"/>
                                        <p:tgtEl>
                                          <p:spTgt spid="1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9" end="9"/>
                                            </p:txEl>
                                          </p:spTgt>
                                        </p:tgtEl>
                                        <p:attrNameLst>
                                          <p:attrName>style.visibility</p:attrName>
                                        </p:attrNameLst>
                                      </p:cBhvr>
                                      <p:to>
                                        <p:strVal val="visible"/>
                                      </p:to>
                                    </p:set>
                                    <p:animEffect transition="in" filter="fade">
                                      <p:cBhvr>
                                        <p:cTn id="57" dur="500"/>
                                        <p:tgtEl>
                                          <p:spTgt spid="15">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10" end="10"/>
                                            </p:txEl>
                                          </p:spTgt>
                                        </p:tgtEl>
                                        <p:attrNameLst>
                                          <p:attrName>style.visibility</p:attrName>
                                        </p:attrNameLst>
                                      </p:cBhvr>
                                      <p:to>
                                        <p:strVal val="visible"/>
                                      </p:to>
                                    </p:set>
                                    <p:animEffect transition="in" filter="fade">
                                      <p:cBhvr>
                                        <p:cTn id="62" dur="500"/>
                                        <p:tgtEl>
                                          <p:spTgt spid="15">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xEl>
                                              <p:pRg st="11" end="11"/>
                                            </p:txEl>
                                          </p:spTgt>
                                        </p:tgtEl>
                                        <p:attrNameLst>
                                          <p:attrName>style.visibility</p:attrName>
                                        </p:attrNameLst>
                                      </p:cBhvr>
                                      <p:to>
                                        <p:strVal val="visible"/>
                                      </p:to>
                                    </p:set>
                                    <p:animEffect transition="in" filter="fade">
                                      <p:cBhvr>
                                        <p:cTn id="67" dur="500"/>
                                        <p:tgtEl>
                                          <p:spTgt spid="15">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xEl>
                                              <p:pRg st="12" end="12"/>
                                            </p:txEl>
                                          </p:spTgt>
                                        </p:tgtEl>
                                        <p:attrNameLst>
                                          <p:attrName>style.visibility</p:attrName>
                                        </p:attrNameLst>
                                      </p:cBhvr>
                                      <p:to>
                                        <p:strVal val="visible"/>
                                      </p:to>
                                    </p:set>
                                    <p:animEffect transition="in" filter="fade">
                                      <p:cBhvr>
                                        <p:cTn id="72" dur="500"/>
                                        <p:tgtEl>
                                          <p:spTgt spid="15">
                                            <p:txEl>
                                              <p:pRg st="12" end="1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xEl>
                                              <p:pRg st="13" end="13"/>
                                            </p:txEl>
                                          </p:spTgt>
                                        </p:tgtEl>
                                        <p:attrNameLst>
                                          <p:attrName>style.visibility</p:attrName>
                                        </p:attrNameLst>
                                      </p:cBhvr>
                                      <p:to>
                                        <p:strVal val="visible"/>
                                      </p:to>
                                    </p:set>
                                    <p:animEffect transition="in" filter="fade">
                                      <p:cBhvr>
                                        <p:cTn id="77" dur="500"/>
                                        <p:tgtEl>
                                          <p:spTgt spid="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458200" cy="3419475"/>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rPr>
              <a:t>In this presentation, the latest developments and trends from this economy will be highlighted in addition to the specific opportunities for investor to engage with the Halal sector.</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779463"/>
            <a:ext cx="8686800" cy="2609850"/>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800" dirty="0">
                <a:latin typeface="+mn-lt"/>
              </a:rPr>
              <a:t>Halal </a:t>
            </a:r>
            <a:r>
              <a:rPr lang="en-US" sz="2800" dirty="0">
                <a:latin typeface="+mn-lt"/>
                <a:ea typeface="ＭＳ Ｐゴシック" pitchFamily="34" charset="-128"/>
                <a:cs typeface="Times New Roman" pitchFamily="18" charset="0"/>
              </a:rPr>
              <a:t>Food products and beverages</a:t>
            </a:r>
            <a:r>
              <a:rPr lang="en-US" sz="2800" dirty="0">
                <a:latin typeface="+mn-lt"/>
              </a:rPr>
              <a:t>, is the largest Halal sector within the Halal industry by expenditure and revenue and has shown clear signs of maturity with increased private equity investments in the Sector.</a:t>
            </a:r>
          </a:p>
        </p:txBody>
      </p:sp>
      <p:sp>
        <p:nvSpPr>
          <p:cNvPr id="5" name="Rectangle 4"/>
          <p:cNvSpPr>
            <a:spLocks noChangeArrowheads="1"/>
          </p:cNvSpPr>
          <p:nvPr/>
        </p:nvSpPr>
        <p:spPr bwMode="auto">
          <a:xfrm>
            <a:off x="152400" y="3560763"/>
            <a:ext cx="8686800" cy="2611437"/>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800" dirty="0">
                <a:latin typeface="+mn-lt"/>
              </a:rPr>
              <a:t>Upgrades in regulations are also occurring, with the introduction of accreditation to oversee certifiers set to reduce complexity and encourage more players to enter the Halal Food industry. </a:t>
            </a:r>
          </a:p>
        </p:txBody>
      </p:sp>
      <p:sp>
        <p:nvSpPr>
          <p:cNvPr id="6" name="Title 1"/>
          <p:cNvSpPr txBox="1">
            <a:spLocks/>
          </p:cNvSpPr>
          <p:nvPr/>
        </p:nvSpPr>
        <p:spPr bwMode="auto">
          <a:xfrm>
            <a:off x="-9525" y="0"/>
            <a:ext cx="9153525" cy="762000"/>
          </a:xfrm>
          <a:prstGeom prst="rect">
            <a:avLst/>
          </a:prstGeom>
          <a:solidFill>
            <a:srgbClr val="CCFFCC"/>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nSpc>
                <a:spcPct val="150000"/>
              </a:lnSpc>
              <a:spcBef>
                <a:spcPts val="800"/>
              </a:spcBef>
              <a:defRPr/>
            </a:pPr>
            <a:r>
              <a:rPr lang="en-US" sz="2800" dirty="0" smtClean="0">
                <a:latin typeface="+mn-lt"/>
              </a:rPr>
              <a:t>Halal </a:t>
            </a:r>
            <a:r>
              <a:rPr lang="en-US" sz="2800" dirty="0">
                <a:latin typeface="+mn-lt"/>
                <a:ea typeface="ＭＳ Ｐゴシック" pitchFamily="34" charset="-128"/>
                <a:cs typeface="Times New Roman" pitchFamily="18" charset="0"/>
              </a:rPr>
              <a:t>Food products and beverages</a:t>
            </a:r>
            <a:endParaRPr lang="en-US" sz="2800" dirty="0">
              <a:latin typeface="+mn-lt"/>
              <a:cs typeface="Times New Roman" pitchFamily="18"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381000"/>
            <a:ext cx="8686800" cy="2611438"/>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800" dirty="0">
                <a:latin typeface="+mn-lt"/>
              </a:rPr>
              <a:t>However, the sector remains fragmented, and the lack of standardized regulations has inhibited mainstream multinational food and beverage companies from entering the Halal Food industry. </a:t>
            </a:r>
          </a:p>
        </p:txBody>
      </p:sp>
      <p:sp>
        <p:nvSpPr>
          <p:cNvPr id="4" name="Rectangle 3"/>
          <p:cNvSpPr>
            <a:spLocks noChangeArrowheads="1"/>
          </p:cNvSpPr>
          <p:nvPr/>
        </p:nvSpPr>
        <p:spPr bwMode="auto">
          <a:xfrm>
            <a:off x="152400" y="3124200"/>
            <a:ext cx="8686800" cy="1963738"/>
          </a:xfrm>
          <a:prstGeom prst="rect">
            <a:avLst/>
          </a:prstGeom>
          <a:noFill/>
          <a:ln w="9525">
            <a:noFill/>
            <a:miter lim="800000"/>
            <a:headEnd/>
            <a:tailEnd/>
          </a:ln>
        </p:spPr>
        <p:txBody>
          <a:bodyPr>
            <a:spAutoFit/>
          </a:bodyPr>
          <a:lstStyle/>
          <a:p>
            <a:pPr marL="457200" indent="-457200" algn="just">
              <a:lnSpc>
                <a:spcPct val="150000"/>
              </a:lnSpc>
              <a:buFont typeface="Courier New" pitchFamily="49" charset="0"/>
              <a:buChar char="o"/>
              <a:defRPr/>
            </a:pPr>
            <a:r>
              <a:rPr lang="en-US" sz="2800" dirty="0">
                <a:latin typeface="+mn-lt"/>
              </a:rPr>
              <a:t>Real opportunities exist for multinationals and private equity firms to acquire existing Halal Food companies and create leading global brands. </a:t>
            </a:r>
          </a:p>
        </p:txBody>
      </p:sp>
      <p:sp>
        <p:nvSpPr>
          <p:cNvPr id="5" name="Freeform 4"/>
          <p:cNvSpPr/>
          <p:nvPr/>
        </p:nvSpPr>
        <p:spPr>
          <a:xfrm>
            <a:off x="152400" y="5105400"/>
            <a:ext cx="8686800" cy="114300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ctr">
              <a:lnSpc>
                <a:spcPct val="150000"/>
              </a:lnSpc>
              <a:defRPr/>
            </a:pPr>
            <a:r>
              <a:rPr lang="en-US" sz="2800" b="1" dirty="0">
                <a:solidFill>
                  <a:schemeClr val="bg1"/>
                </a:solidFill>
              </a:rPr>
              <a:t>Muslim spend on food and beverage expected to reach $1.9 trillion by 2021* and </a:t>
            </a:r>
            <a:r>
              <a:rPr lang="en-US" sz="2800" b="1" dirty="0"/>
              <a:t>$2.10 Trillion By 2025**</a:t>
            </a:r>
            <a:endParaRPr lang="en-US" sz="2800" b="1" dirty="0">
              <a:solidFill>
                <a:schemeClr val="bg1"/>
              </a:solidFill>
              <a:cs typeface="Times New Roman" pitchFamily="18" charset="0"/>
            </a:endParaRPr>
          </a:p>
        </p:txBody>
      </p:sp>
      <p:sp>
        <p:nvSpPr>
          <p:cNvPr id="2" name="Rectangle 1"/>
          <p:cNvSpPr/>
          <p:nvPr/>
        </p:nvSpPr>
        <p:spPr>
          <a:xfrm>
            <a:off x="171450" y="6335713"/>
            <a:ext cx="8667750" cy="554037"/>
          </a:xfrm>
          <a:prstGeom prst="rect">
            <a:avLst/>
          </a:prstGeom>
        </p:spPr>
        <p:txBody>
          <a:bodyPr>
            <a:spAutoFit/>
          </a:bodyPr>
          <a:lstStyle/>
          <a:p>
            <a:pPr>
              <a:defRPr/>
            </a:pPr>
            <a:r>
              <a:rPr lang="en-US" sz="1000" b="1" dirty="0">
                <a:latin typeface="+mn-lt"/>
              </a:rPr>
              <a:t>*STATE OF THE GLOBAL ISLAMIC ECONOMY REPORT 2016/17</a:t>
            </a:r>
          </a:p>
          <a:p>
            <a:pPr>
              <a:defRPr/>
            </a:pPr>
            <a:r>
              <a:rPr lang="en-US" sz="1000" b="1" dirty="0">
                <a:solidFill>
                  <a:srgbClr val="0070C0"/>
                </a:solidFill>
                <a:latin typeface="+mn-lt"/>
              </a:rPr>
              <a:t>https://www.salaamgateway.com/en/story/ReportStateoftheGlobalIslamicEconomy201718-SALAAM27112017104745 </a:t>
            </a:r>
            <a:r>
              <a:rPr lang="en-US" sz="1000" dirty="0">
                <a:latin typeface="+mn-lt"/>
              </a:rPr>
              <a:t>**https://www.grandviewresearch.com/press-release/global-halal-food-market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04800"/>
            <a:ext cx="8839200" cy="255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800" dirty="0">
                <a:latin typeface="+mn-lt"/>
                <a:cs typeface="Times New Roman" pitchFamily="18" charset="0"/>
              </a:rPr>
              <a:t>Investments opportunities in global Halal market is not limited to food sector but it also extends to other sector in the Halal industry, such as:</a:t>
            </a:r>
          </a:p>
        </p:txBody>
      </p:sp>
      <p:sp>
        <p:nvSpPr>
          <p:cNvPr id="8" name="Rectangle 7"/>
          <p:cNvSpPr/>
          <p:nvPr/>
        </p:nvSpPr>
        <p:spPr>
          <a:xfrm>
            <a:off x="107950" y="3352800"/>
            <a:ext cx="8807450" cy="685800"/>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800"/>
              </a:spcBef>
              <a:defRPr/>
            </a:pPr>
            <a:r>
              <a:rPr lang="en-US" sz="2800" b="1" dirty="0"/>
              <a:t>Halal </a:t>
            </a:r>
            <a:r>
              <a:rPr lang="en-US" sz="2800" dirty="0">
                <a:cs typeface="Times New Roman" pitchFamily="18" charset="0"/>
              </a:rPr>
              <a:t>Pharmaceuticals, Cosmetics and Health care products</a:t>
            </a:r>
            <a:endParaRPr lang="en-US" sz="2800" b="1" dirty="0">
              <a:solidFill>
                <a:schemeClr val="bg1"/>
              </a:solidFill>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763000" cy="2805113"/>
          </a:xfrm>
          <a:prstGeom prst="rect">
            <a:avLst/>
          </a:prstGeom>
        </p:spPr>
        <p:txBody>
          <a:bodyPr>
            <a:spAutoFit/>
          </a:bodyPr>
          <a:lstStyle/>
          <a:p>
            <a:pPr marL="457200" indent="-457200" algn="just">
              <a:lnSpc>
                <a:spcPct val="150000"/>
              </a:lnSpc>
              <a:buFont typeface="Courier New" pitchFamily="49" charset="0"/>
              <a:buChar char="o"/>
              <a:defRPr/>
            </a:pPr>
            <a:r>
              <a:rPr lang="en-US" sz="2400" dirty="0">
                <a:latin typeface="+mn-lt"/>
              </a:rPr>
              <a:t>The Halal </a:t>
            </a:r>
            <a:r>
              <a:rPr lang="en-US" sz="2400" dirty="0">
                <a:latin typeface="+mn-lt"/>
                <a:cs typeface="Times New Roman" pitchFamily="18" charset="0"/>
              </a:rPr>
              <a:t>Pharmaceuticals, Cosmetics and Health care products </a:t>
            </a:r>
            <a:r>
              <a:rPr lang="en-US" sz="2400" dirty="0">
                <a:latin typeface="+mn-lt"/>
              </a:rPr>
              <a:t>sector continues to expand as awareness about ingredients rises fostering new product developments, such as permeable nail polish, the development of Halal vaccines and new ranges of Nutraceutical. </a:t>
            </a:r>
          </a:p>
        </p:txBody>
      </p:sp>
      <p:sp>
        <p:nvSpPr>
          <p:cNvPr id="4" name="Rectangle 3"/>
          <p:cNvSpPr/>
          <p:nvPr/>
        </p:nvSpPr>
        <p:spPr>
          <a:xfrm>
            <a:off x="152400" y="3921125"/>
            <a:ext cx="8763000" cy="2251075"/>
          </a:xfrm>
          <a:prstGeom prst="rect">
            <a:avLst/>
          </a:prstGeom>
        </p:spPr>
        <p:txBody>
          <a:bodyPr>
            <a:spAutoFit/>
          </a:bodyPr>
          <a:lstStyle/>
          <a:p>
            <a:pPr marL="342900" indent="-342900" algn="just">
              <a:lnSpc>
                <a:spcPct val="150000"/>
              </a:lnSpc>
              <a:buFont typeface="Courier New" pitchFamily="49" charset="0"/>
              <a:buChar char="o"/>
              <a:defRPr/>
            </a:pPr>
            <a:r>
              <a:rPr lang="en-US" sz="2400" dirty="0">
                <a:latin typeface="+mn-lt"/>
              </a:rPr>
              <a:t>While Halal certification of pharmaceutical products is increasing, much of the certification that has occurred has been led by Muslim majority, or OIC member countries, which have well-developed Halal ecosystems, namely Malaysia and Indonesia</a:t>
            </a:r>
          </a:p>
        </p:txBody>
      </p:sp>
      <p:sp>
        <p:nvSpPr>
          <p:cNvPr id="5" name="Title 1"/>
          <p:cNvSpPr txBox="1">
            <a:spLocks/>
          </p:cNvSpPr>
          <p:nvPr/>
        </p:nvSpPr>
        <p:spPr bwMode="auto">
          <a:xfrm>
            <a:off x="-9525" y="0"/>
            <a:ext cx="9153525" cy="800100"/>
          </a:xfrm>
          <a:prstGeom prst="rect">
            <a:avLst/>
          </a:prstGeom>
          <a:solidFill>
            <a:srgbClr val="CCFFCC"/>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nSpc>
                <a:spcPct val="150000"/>
              </a:lnSpc>
              <a:spcBef>
                <a:spcPts val="800"/>
              </a:spcBef>
              <a:defRPr/>
            </a:pPr>
            <a:r>
              <a:rPr lang="en-US" sz="2800" dirty="0" smtClean="0">
                <a:latin typeface="+mn-lt"/>
              </a:rPr>
              <a:t>Halal </a:t>
            </a:r>
            <a:r>
              <a:rPr lang="en-US" sz="2800" dirty="0">
                <a:latin typeface="+mn-lt"/>
                <a:cs typeface="Times New Roman" pitchFamily="18" charset="0"/>
              </a:rPr>
              <a:t>Pharmaceuticals, Cosmetics and Health care </a:t>
            </a:r>
            <a:r>
              <a:rPr lang="en-US" sz="2800" dirty="0" smtClean="0">
                <a:latin typeface="+mn-lt"/>
                <a:cs typeface="Times New Roman" pitchFamily="18" charset="0"/>
              </a:rPr>
              <a:t>products</a:t>
            </a:r>
            <a:endParaRPr lang="en-US" sz="2800" dirty="0">
              <a:latin typeface="+mn-lt"/>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5728"/>
            <a:ext cx="8763000" cy="2611438"/>
          </a:xfrm>
          <a:prstGeom prst="rect">
            <a:avLst/>
          </a:prstGeom>
        </p:spPr>
        <p:txBody>
          <a:bodyPr>
            <a:spAutoFit/>
          </a:bodyPr>
          <a:lstStyle/>
          <a:p>
            <a:pPr marL="342900" indent="-342900" algn="just">
              <a:lnSpc>
                <a:spcPct val="150000"/>
              </a:lnSpc>
              <a:buFont typeface="Courier New" pitchFamily="49" charset="0"/>
              <a:buChar char="o"/>
              <a:defRPr/>
            </a:pPr>
            <a:r>
              <a:rPr lang="en-US" sz="2800" dirty="0">
                <a:latin typeface="+mn-lt"/>
              </a:rPr>
              <a:t>There still remains a considerable challenge in identifying Halal alternatives for common medical ingredients including gelatin, which is mostly derived from porcine.</a:t>
            </a:r>
          </a:p>
        </p:txBody>
      </p:sp>
      <p:sp>
        <p:nvSpPr>
          <p:cNvPr id="3" name="Rectangle 2"/>
          <p:cNvSpPr/>
          <p:nvPr/>
        </p:nvSpPr>
        <p:spPr>
          <a:xfrm>
            <a:off x="152400" y="3047978"/>
            <a:ext cx="8763000" cy="2032000"/>
          </a:xfrm>
          <a:prstGeom prst="rect">
            <a:avLst/>
          </a:prstGeom>
        </p:spPr>
        <p:txBody>
          <a:bodyPr>
            <a:spAutoFit/>
          </a:bodyPr>
          <a:lstStyle/>
          <a:p>
            <a:pPr marL="342900" indent="-342900" algn="just">
              <a:lnSpc>
                <a:spcPct val="150000"/>
              </a:lnSpc>
              <a:buFont typeface="Courier New" pitchFamily="49" charset="0"/>
              <a:buChar char="o"/>
              <a:defRPr/>
            </a:pPr>
            <a:r>
              <a:rPr lang="en-US" sz="2800" dirty="0">
                <a:latin typeface="+mn-lt"/>
              </a:rPr>
              <a:t>Success of this segment of the Halal market is tied up with the increasing Halal certification activities and more mainstream players provide Halal products.</a:t>
            </a:r>
          </a:p>
        </p:txBody>
      </p:sp>
      <p:sp>
        <p:nvSpPr>
          <p:cNvPr id="4" name="Freeform 3"/>
          <p:cNvSpPr/>
          <p:nvPr/>
        </p:nvSpPr>
        <p:spPr>
          <a:xfrm>
            <a:off x="152400" y="5276828"/>
            <a:ext cx="8686800" cy="95250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600" b="1" dirty="0"/>
              <a:t>Muslim spend on pharmaceuticals and cosmetics products is expected to reach $213 billion by 2021 in aggregate</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763000" cy="3540125"/>
          </a:xfrm>
          <a:prstGeom prst="rect">
            <a:avLst/>
          </a:prstGeom>
        </p:spPr>
        <p:txBody>
          <a:bodyPr>
            <a:spAutoFit/>
          </a:bodyPr>
          <a:lstStyle/>
          <a:p>
            <a:pPr marL="457200" indent="-457200" algn="just">
              <a:lnSpc>
                <a:spcPct val="200000"/>
              </a:lnSpc>
              <a:buFont typeface="Courier New" pitchFamily="49" charset="0"/>
              <a:buChar char="o"/>
              <a:defRPr/>
            </a:pPr>
            <a:r>
              <a:rPr lang="en-US" sz="2800" b="1" dirty="0">
                <a:latin typeface="+mn-lt"/>
              </a:rPr>
              <a:t>Halal Tourist/Travel, </a:t>
            </a:r>
            <a:r>
              <a:rPr lang="en-US" sz="2800" dirty="0">
                <a:latin typeface="+mn-lt"/>
              </a:rPr>
              <a:t>continues to broaden its reach with tremendous growth in Halal beach resorts, the launch of several dedicated airlines to the demand of Muslim consumers to Halal like Crescent Rating. </a:t>
            </a:r>
          </a:p>
        </p:txBody>
      </p:sp>
      <p:sp>
        <p:nvSpPr>
          <p:cNvPr id="5" name="Title 1"/>
          <p:cNvSpPr txBox="1">
            <a:spLocks/>
          </p:cNvSpPr>
          <p:nvPr/>
        </p:nvSpPr>
        <p:spPr bwMode="auto">
          <a:xfrm>
            <a:off x="-9525" y="0"/>
            <a:ext cx="9153525" cy="762000"/>
          </a:xfrm>
          <a:prstGeom prst="rect">
            <a:avLst/>
          </a:prstGeom>
          <a:solidFill>
            <a:srgbClr val="CCFFCC"/>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nSpc>
                <a:spcPct val="150000"/>
              </a:lnSpc>
              <a:spcBef>
                <a:spcPts val="800"/>
              </a:spcBef>
              <a:defRPr/>
            </a:pPr>
            <a:r>
              <a:rPr lang="en-US" sz="2800" dirty="0" smtClean="0">
                <a:latin typeface="+mn-lt"/>
              </a:rPr>
              <a:t>Halal Tourist/Travel</a:t>
            </a:r>
            <a:endParaRPr lang="en-US" sz="2800" dirty="0">
              <a:latin typeface="+mn-lt"/>
              <a:cs typeface="Times New Roman" pitchFamily="18" charset="0"/>
            </a:endParaRPr>
          </a:p>
        </p:txBody>
      </p:sp>
      <p:pic>
        <p:nvPicPr>
          <p:cNvPr id="58372" name="Picture 5" descr="نتيجة بحث الصور عن ‪crescentrating‬‏"/>
          <p:cNvPicPr>
            <a:picLocks noChangeAspect="1" noChangeArrowheads="1"/>
          </p:cNvPicPr>
          <p:nvPr/>
        </p:nvPicPr>
        <p:blipFill>
          <a:blip r:embed="rId2"/>
          <a:srcRect/>
          <a:stretch>
            <a:fillRect/>
          </a:stretch>
        </p:blipFill>
        <p:spPr bwMode="auto">
          <a:xfrm>
            <a:off x="6019800" y="4953000"/>
            <a:ext cx="1905000" cy="190500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4290"/>
            <a:ext cx="8763000" cy="2611438"/>
          </a:xfrm>
          <a:prstGeom prst="rect">
            <a:avLst/>
          </a:prstGeom>
        </p:spPr>
        <p:txBody>
          <a:bodyPr>
            <a:spAutoFit/>
          </a:bodyPr>
          <a:lstStyle/>
          <a:p>
            <a:pPr marL="342900" indent="-342900" algn="just">
              <a:lnSpc>
                <a:spcPct val="150000"/>
              </a:lnSpc>
              <a:buFont typeface="Courier New" pitchFamily="49" charset="0"/>
              <a:buChar char="o"/>
              <a:defRPr/>
            </a:pPr>
            <a:r>
              <a:rPr lang="en-US" sz="2800" dirty="0">
                <a:latin typeface="+mn-lt"/>
              </a:rPr>
              <a:t>Halal Tourist/Travel provides Muslim-friendly services including prayer mats, direction of </a:t>
            </a:r>
            <a:r>
              <a:rPr lang="en-US" sz="2800" dirty="0" err="1">
                <a:latin typeface="+mn-lt"/>
              </a:rPr>
              <a:t>Kabba</a:t>
            </a:r>
            <a:r>
              <a:rPr lang="en-US" sz="2800" dirty="0">
                <a:latin typeface="+mn-lt"/>
              </a:rPr>
              <a:t> (Mecca) in hotel's rooms, privacy for females, Halal meals, also has Arabic-speaking employees.</a:t>
            </a:r>
          </a:p>
        </p:txBody>
      </p:sp>
      <p:sp>
        <p:nvSpPr>
          <p:cNvPr id="3" name="Freeform 2"/>
          <p:cNvSpPr/>
          <p:nvPr/>
        </p:nvSpPr>
        <p:spPr>
          <a:xfrm>
            <a:off x="228600" y="5033940"/>
            <a:ext cx="8686800" cy="12763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lnSpc>
                <a:spcPct val="150000"/>
              </a:lnSpc>
              <a:defRPr/>
            </a:pPr>
            <a:r>
              <a:rPr lang="en-US" sz="2800" b="1" dirty="0"/>
              <a:t>Muslim spend on outbound travel expected to reach $243 billion by 2021</a:t>
            </a:r>
          </a:p>
        </p:txBody>
      </p:sp>
      <p:sp>
        <p:nvSpPr>
          <p:cNvPr id="4" name="Rectangle 3"/>
          <p:cNvSpPr/>
          <p:nvPr/>
        </p:nvSpPr>
        <p:spPr>
          <a:xfrm>
            <a:off x="152400" y="2974953"/>
            <a:ext cx="8763000" cy="1963737"/>
          </a:xfrm>
          <a:prstGeom prst="rect">
            <a:avLst/>
          </a:prstGeom>
        </p:spPr>
        <p:txBody>
          <a:bodyPr>
            <a:spAutoFit/>
          </a:bodyPr>
          <a:lstStyle/>
          <a:p>
            <a:pPr marL="342900" indent="-342900" algn="just">
              <a:lnSpc>
                <a:spcPct val="150000"/>
              </a:lnSpc>
              <a:buFont typeface="Courier New" pitchFamily="49" charset="0"/>
              <a:buChar char="o"/>
              <a:defRPr/>
            </a:pPr>
            <a:r>
              <a:rPr lang="en-US" sz="2800" dirty="0">
                <a:latin typeface="+mn-lt"/>
              </a:rPr>
              <a:t>While Halal Travel is a niche </a:t>
            </a:r>
            <a:r>
              <a:rPr lang="ar-KW" b="1" dirty="0">
                <a:latin typeface="+mn-lt"/>
              </a:rPr>
              <a:t>تخصص</a:t>
            </a:r>
            <a:r>
              <a:rPr lang="en-US" sz="2800" dirty="0">
                <a:latin typeface="+mn-lt"/>
              </a:rPr>
              <a:t> sector building momentum, the sector is expected to undergo rapid growth.</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763000" cy="2805113"/>
          </a:xfrm>
          <a:prstGeom prst="rect">
            <a:avLst/>
          </a:prstGeom>
        </p:spPr>
        <p:txBody>
          <a:bodyPr>
            <a:spAutoFit/>
          </a:bodyPr>
          <a:lstStyle/>
          <a:p>
            <a:pPr marL="342900" indent="-342900" algn="just">
              <a:lnSpc>
                <a:spcPct val="150000"/>
              </a:lnSpc>
              <a:buFont typeface="Courier New" pitchFamily="49" charset="0"/>
              <a:buChar char="o"/>
              <a:defRPr/>
            </a:pPr>
            <a:r>
              <a:rPr lang="en-US" sz="2400" dirty="0">
                <a:latin typeface="+mn-lt"/>
              </a:rPr>
              <a:t>There is significant scope for Halal certifiers to assess the suitability of hospital services for Muslims, including the availability of Halal Food, gender-segregated care, as well as providing training to staff on cultural and religious sensitivity topics.</a:t>
            </a: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800"/>
              </a:spcBef>
              <a:defRPr/>
            </a:pPr>
            <a:r>
              <a:rPr lang="en-US" sz="2800" b="1" dirty="0">
                <a:solidFill>
                  <a:schemeClr val="tx1"/>
                </a:solidFill>
              </a:rPr>
              <a:t>Halal hospitals</a:t>
            </a:r>
            <a:endParaRPr lang="en-US" sz="2800" b="1" dirty="0">
              <a:solidFill>
                <a:schemeClr val="tx1"/>
              </a:solidFill>
              <a:cs typeface="Times New Roman" pitchFamily="18" charset="0"/>
            </a:endParaRPr>
          </a:p>
        </p:txBody>
      </p:sp>
      <p:sp>
        <p:nvSpPr>
          <p:cNvPr id="4" name="Rectangle 3"/>
          <p:cNvSpPr/>
          <p:nvPr/>
        </p:nvSpPr>
        <p:spPr>
          <a:xfrm>
            <a:off x="152400" y="3733800"/>
            <a:ext cx="8763000" cy="2862263"/>
          </a:xfrm>
          <a:prstGeom prst="rect">
            <a:avLst/>
          </a:prstGeom>
        </p:spPr>
        <p:txBody>
          <a:bodyPr>
            <a:spAutoFit/>
          </a:bodyPr>
          <a:lstStyle/>
          <a:p>
            <a:pPr marL="342900" indent="-342900" algn="just">
              <a:lnSpc>
                <a:spcPct val="150000"/>
              </a:lnSpc>
              <a:buFont typeface="Courier New" pitchFamily="49" charset="0"/>
              <a:buChar char="o"/>
              <a:defRPr/>
            </a:pPr>
            <a:r>
              <a:rPr lang="en-US" sz="2400" dirty="0">
                <a:latin typeface="+mn-lt"/>
              </a:rPr>
              <a:t>Global Healthy City Chennai is India’s first Halal certified hospital.</a:t>
            </a:r>
          </a:p>
          <a:p>
            <a:pPr marL="342900" indent="-342900" algn="just">
              <a:lnSpc>
                <a:spcPct val="150000"/>
              </a:lnSpc>
              <a:buFont typeface="Courier New" pitchFamily="49" charset="0"/>
              <a:buChar char="o"/>
              <a:defRPr/>
            </a:pPr>
            <a:r>
              <a:rPr lang="en-US" sz="2400" dirty="0">
                <a:latin typeface="+mn-lt"/>
              </a:rPr>
              <a:t>Global Health City Chennai is a subsidiary of Global Hospitals, which is one of the fastest growing healthcare chains in India that is specializes in multi-organ transplant for liver, pancreas, kidney, heart and lungs, and provide Muslim-friendly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39800"/>
            <a:ext cx="8763000" cy="2557463"/>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rPr>
              <a:t>Halal modest fashion is gaining mainstream interest with several retailers and brands such as a climate adapting hijab. </a:t>
            </a: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800"/>
              </a:spcBef>
              <a:defRPr/>
            </a:pPr>
            <a:r>
              <a:rPr lang="en-US" sz="2800" b="1" dirty="0">
                <a:solidFill>
                  <a:schemeClr val="tx1"/>
                </a:solidFill>
              </a:rPr>
              <a:t>Halal modest fashion </a:t>
            </a:r>
            <a:endParaRPr lang="en-US" sz="2800" b="1" dirty="0">
              <a:solidFill>
                <a:schemeClr val="tx1"/>
              </a:solidFill>
              <a:cs typeface="Times New Roman" pitchFamily="18" charset="0"/>
            </a:endParaRPr>
          </a:p>
        </p:txBody>
      </p:sp>
      <p:sp>
        <p:nvSpPr>
          <p:cNvPr id="4" name="Freeform 3"/>
          <p:cNvSpPr/>
          <p:nvPr/>
        </p:nvSpPr>
        <p:spPr>
          <a:xfrm>
            <a:off x="228600" y="3810000"/>
            <a:ext cx="8686800" cy="144780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lnSpc>
                <a:spcPct val="150000"/>
              </a:lnSpc>
              <a:defRPr/>
            </a:pPr>
            <a:r>
              <a:rPr lang="en-US" sz="2600" b="1" dirty="0"/>
              <a:t>As the sector gains traction, spend on clothing from Muslims is projected to reach $368 billion by 2021</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763000" cy="1317625"/>
          </a:xfrm>
          <a:prstGeom prst="rect">
            <a:avLst/>
          </a:prstGeom>
        </p:spPr>
        <p:txBody>
          <a:bodyPr>
            <a:spAutoFit/>
          </a:bodyPr>
          <a:lstStyle/>
          <a:p>
            <a:pPr marL="457200" indent="-457200" algn="just">
              <a:lnSpc>
                <a:spcPct val="150000"/>
              </a:lnSpc>
              <a:buFont typeface="Courier New" pitchFamily="49" charset="0"/>
              <a:buChar char="o"/>
              <a:defRPr/>
            </a:pPr>
            <a:r>
              <a:rPr lang="en-US" sz="2800" b="1" dirty="0">
                <a:latin typeface="+mn-lt"/>
              </a:rPr>
              <a:t>Halal media and recreation </a:t>
            </a:r>
            <a:r>
              <a:rPr lang="en-US" sz="2800" dirty="0">
                <a:latin typeface="+mn-lt"/>
              </a:rPr>
              <a:t>is driving a positive reinforcement of Muslims.</a:t>
            </a: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800"/>
              </a:spcBef>
              <a:defRPr/>
            </a:pPr>
            <a:r>
              <a:rPr lang="en-US" sz="2800" b="1" dirty="0">
                <a:solidFill>
                  <a:schemeClr val="tx1"/>
                </a:solidFill>
              </a:rPr>
              <a:t>Halal media and recreation</a:t>
            </a:r>
            <a:endParaRPr lang="en-US" sz="2800" b="1" dirty="0">
              <a:solidFill>
                <a:schemeClr val="tx1"/>
              </a:solidFill>
              <a:cs typeface="Times New Roman" pitchFamily="18" charset="0"/>
            </a:endParaRPr>
          </a:p>
        </p:txBody>
      </p:sp>
      <p:sp>
        <p:nvSpPr>
          <p:cNvPr id="4" name="Rectangle 3"/>
          <p:cNvSpPr/>
          <p:nvPr/>
        </p:nvSpPr>
        <p:spPr>
          <a:xfrm>
            <a:off x="228600" y="2695575"/>
            <a:ext cx="8763000" cy="1963738"/>
          </a:xfrm>
          <a:prstGeom prst="rect">
            <a:avLst/>
          </a:prstGeom>
        </p:spPr>
        <p:txBody>
          <a:bodyPr>
            <a:spAutoFit/>
          </a:bodyPr>
          <a:lstStyle/>
          <a:p>
            <a:pPr marL="457200" indent="-457200" algn="just">
              <a:lnSpc>
                <a:spcPct val="150000"/>
              </a:lnSpc>
              <a:buFont typeface="Courier New" pitchFamily="49" charset="0"/>
              <a:buChar char="o"/>
              <a:defRPr/>
            </a:pPr>
            <a:r>
              <a:rPr lang="en-US" sz="2800" dirty="0">
                <a:latin typeface="+mn-lt"/>
              </a:rPr>
              <a:t>Be it in publishing, new magazines or new offerings such as Muslim Kids TV and notable technological innovations such as Quran Academy. </a:t>
            </a:r>
          </a:p>
        </p:txBody>
      </p:sp>
      <p:sp>
        <p:nvSpPr>
          <p:cNvPr id="5" name="Freeform 4"/>
          <p:cNvSpPr/>
          <p:nvPr/>
        </p:nvSpPr>
        <p:spPr>
          <a:xfrm>
            <a:off x="228600" y="4724400"/>
            <a:ext cx="8686800" cy="144780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lnSpc>
                <a:spcPct val="150000"/>
              </a:lnSpc>
              <a:defRPr/>
            </a:pPr>
            <a:r>
              <a:rPr lang="en-US" sz="2800" b="1" dirty="0"/>
              <a:t>Muslim spend media and recreation</a:t>
            </a:r>
            <a:endParaRPr lang="en-US" sz="2800" b="1" dirty="0">
              <a:solidFill>
                <a:schemeClr val="bg1"/>
              </a:solidFill>
              <a:cs typeface="Times New Roman" pitchFamily="18" charset="0"/>
            </a:endParaRPr>
          </a:p>
          <a:p>
            <a:pPr algn="ctr">
              <a:lnSpc>
                <a:spcPct val="150000"/>
              </a:lnSpc>
              <a:defRPr/>
            </a:pPr>
            <a:r>
              <a:rPr lang="en-US" sz="2800" b="1" dirty="0"/>
              <a:t>is expected to reach $262 billion by 2021</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50" y="152400"/>
            <a:ext cx="8807450" cy="6858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chemeClr val="bg1"/>
                </a:solidFill>
                <a:ea typeface="ＭＳ Ｐゴシック" charset="-128"/>
                <a:cs typeface="Times New Roman" pitchFamily="18" charset="0"/>
              </a:rPr>
              <a:t>Content</a:t>
            </a:r>
            <a:endParaRPr lang="en-MY" sz="2800" dirty="0">
              <a:solidFill>
                <a:schemeClr val="bg1"/>
              </a:solidFill>
              <a:ea typeface="ＭＳ Ｐゴシック" charset="-128"/>
              <a:cs typeface="Times New Roman" pitchFamily="18" charset="0"/>
            </a:endParaRPr>
          </a:p>
        </p:txBody>
      </p:sp>
      <p:sp>
        <p:nvSpPr>
          <p:cNvPr id="3" name="Content Placeholder 2"/>
          <p:cNvSpPr txBox="1">
            <a:spLocks/>
          </p:cNvSpPr>
          <p:nvPr/>
        </p:nvSpPr>
        <p:spPr bwMode="auto">
          <a:xfrm>
            <a:off x="1066800" y="1143000"/>
            <a:ext cx="62484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1pPr>
            <a:lvl2pPr marL="742950" indent="-28575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2pPr>
            <a:lvl3pPr marL="11430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3pPr>
            <a:lvl4pPr marL="16002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4pPr>
            <a:lvl5pPr marL="2057400" indent="-228600"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Arial" charset="0"/>
                <a:ea typeface="MS PGothic" pitchFamily="34" charset="-128"/>
              </a:defRPr>
            </a:lvl9pPr>
          </a:lstStyle>
          <a:p>
            <a:pPr eaLnBrk="1" hangingPunct="1">
              <a:lnSpc>
                <a:spcPct val="150000"/>
              </a:lnSpc>
              <a:spcBef>
                <a:spcPts val="800"/>
              </a:spcBef>
              <a:buFont typeface="Courier New" pitchFamily="49" charset="0"/>
              <a:buChar char="o"/>
              <a:defRPr/>
            </a:pPr>
            <a:r>
              <a:rPr lang="en-US" sz="2800" dirty="0" smtClean="0">
                <a:latin typeface="+mn-lt"/>
                <a:cs typeface="Times New Roman" pitchFamily="18" charset="0"/>
              </a:rPr>
              <a:t>Scope</a:t>
            </a:r>
          </a:p>
          <a:p>
            <a:pPr eaLnBrk="1" hangingPunct="1">
              <a:lnSpc>
                <a:spcPct val="150000"/>
              </a:lnSpc>
              <a:spcBef>
                <a:spcPts val="800"/>
              </a:spcBef>
              <a:buFont typeface="Courier New" pitchFamily="49" charset="0"/>
              <a:buChar char="o"/>
              <a:defRPr/>
            </a:pPr>
            <a:r>
              <a:rPr lang="en-US" sz="2800" dirty="0" smtClean="0">
                <a:latin typeface="+mn-lt"/>
                <a:cs typeface="Times New Roman" pitchFamily="18" charset="0"/>
              </a:rPr>
              <a:t>Introduction</a:t>
            </a:r>
          </a:p>
          <a:p>
            <a:pPr eaLnBrk="1" hangingPunct="1">
              <a:lnSpc>
                <a:spcPct val="150000"/>
              </a:lnSpc>
              <a:spcBef>
                <a:spcPts val="800"/>
              </a:spcBef>
              <a:buFont typeface="Courier New" pitchFamily="49" charset="0"/>
              <a:buChar char="o"/>
              <a:defRPr/>
            </a:pPr>
            <a:r>
              <a:rPr lang="en-US" sz="2800" dirty="0" smtClean="0">
                <a:latin typeface="+mn-lt"/>
                <a:cs typeface="Times New Roman" pitchFamily="18" charset="0"/>
              </a:rPr>
              <a:t>Market Potential &amp; Opportunities</a:t>
            </a:r>
          </a:p>
          <a:p>
            <a:pPr eaLnBrk="1" hangingPunct="1">
              <a:lnSpc>
                <a:spcPct val="150000"/>
              </a:lnSpc>
              <a:spcBef>
                <a:spcPts val="800"/>
              </a:spcBef>
              <a:buFont typeface="Courier New" pitchFamily="49" charset="0"/>
              <a:buChar char="o"/>
              <a:defRPr/>
            </a:pPr>
            <a:r>
              <a:rPr lang="en-US" sz="2800" dirty="0">
                <a:latin typeface="+mn-lt"/>
                <a:cs typeface="Times New Roman" pitchFamily="18" charset="0"/>
              </a:rPr>
              <a:t>Proposed Collaboration</a:t>
            </a:r>
          </a:p>
          <a:p>
            <a:pPr eaLnBrk="1" hangingPunct="1">
              <a:lnSpc>
                <a:spcPct val="150000"/>
              </a:lnSpc>
              <a:spcBef>
                <a:spcPts val="800"/>
              </a:spcBef>
              <a:buFont typeface="Courier New" pitchFamily="49" charset="0"/>
              <a:buChar char="o"/>
              <a:defRPr/>
            </a:pPr>
            <a:r>
              <a:rPr lang="en-US" sz="2800" dirty="0" smtClean="0">
                <a:latin typeface="+mn-lt"/>
                <a:cs typeface="Times New Roman" pitchFamily="18" charset="0"/>
              </a:rPr>
              <a:t>Summary </a:t>
            </a:r>
          </a:p>
          <a:p>
            <a:pPr eaLnBrk="1" hangingPunct="1">
              <a:lnSpc>
                <a:spcPct val="150000"/>
              </a:lnSpc>
              <a:spcBef>
                <a:spcPts val="800"/>
              </a:spcBef>
              <a:buFont typeface="Courier New" pitchFamily="49" charset="0"/>
              <a:buChar char="o"/>
              <a:defRPr/>
            </a:pPr>
            <a:r>
              <a:rPr lang="en-US" sz="2800" dirty="0" smtClean="0">
                <a:latin typeface="+mn-lt"/>
                <a:cs typeface="Times New Roman" pitchFamily="18" charset="0"/>
              </a:rPr>
              <a:t>Conclusions</a:t>
            </a:r>
          </a:p>
          <a:p>
            <a:pPr eaLnBrk="1" hangingPunct="1">
              <a:lnSpc>
                <a:spcPct val="150000"/>
              </a:lnSpc>
              <a:spcBef>
                <a:spcPts val="800"/>
              </a:spcBef>
              <a:buFont typeface="Courier New" pitchFamily="49" charset="0"/>
              <a:buChar char="o"/>
              <a:defRPr/>
            </a:pPr>
            <a:r>
              <a:rPr lang="en-US" sz="2800" dirty="0" err="1" smtClean="0">
                <a:latin typeface="+mn-lt"/>
                <a:cs typeface="Times New Roman" pitchFamily="18" charset="0"/>
              </a:rPr>
              <a:t>Recomindation</a:t>
            </a:r>
            <a:endParaRPr lang="en-US" sz="2800" dirty="0" smtClean="0">
              <a:latin typeface="+mn-lt"/>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90600"/>
            <a:ext cx="8763000" cy="1141413"/>
          </a:xfrm>
          <a:prstGeom prst="rect">
            <a:avLst/>
          </a:prstGeom>
        </p:spPr>
        <p:txBody>
          <a:bodyPr>
            <a:spAutoFit/>
          </a:bodyPr>
          <a:lstStyle/>
          <a:p>
            <a:pPr marL="457200" indent="-457200" algn="just">
              <a:lnSpc>
                <a:spcPct val="150000"/>
              </a:lnSpc>
              <a:buFont typeface="Courier New" pitchFamily="49" charset="0"/>
              <a:buChar char="o"/>
              <a:defRPr/>
            </a:pPr>
            <a:r>
              <a:rPr lang="en-US" sz="2400" dirty="0">
                <a:latin typeface="+mn-lt"/>
              </a:rPr>
              <a:t>Halal </a:t>
            </a:r>
            <a:r>
              <a:rPr lang="en-US" sz="2400" dirty="0">
                <a:latin typeface="+mn-lt"/>
                <a:cs typeface="Times New Roman" pitchFamily="18" charset="0"/>
              </a:rPr>
              <a:t>logistics/fright </a:t>
            </a:r>
            <a:r>
              <a:rPr lang="en-US" sz="2400" dirty="0">
                <a:latin typeface="+mn-lt"/>
              </a:rPr>
              <a:t>is a multi million dollar business. Germany’s busiest airport considering halal air cargo. </a:t>
            </a:r>
          </a:p>
        </p:txBody>
      </p:sp>
      <p:sp>
        <p:nvSpPr>
          <p:cNvPr id="4" name="Rectangle 3"/>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2800" b="1" dirty="0">
                <a:solidFill>
                  <a:schemeClr val="tx1"/>
                </a:solidFill>
                <a:cs typeface="Times New Roman" pitchFamily="18" charset="0"/>
              </a:rPr>
              <a:t>Halal logistics/fright</a:t>
            </a:r>
          </a:p>
        </p:txBody>
      </p:sp>
      <p:sp>
        <p:nvSpPr>
          <p:cNvPr id="5" name="Rectangle 4"/>
          <p:cNvSpPr/>
          <p:nvPr/>
        </p:nvSpPr>
        <p:spPr>
          <a:xfrm>
            <a:off x="228600" y="2181225"/>
            <a:ext cx="8763000" cy="3416300"/>
          </a:xfrm>
          <a:prstGeom prst="rect">
            <a:avLst/>
          </a:prstGeom>
        </p:spPr>
        <p:txBody>
          <a:bodyPr>
            <a:spAutoFit/>
          </a:bodyPr>
          <a:lstStyle/>
          <a:p>
            <a:pPr marL="457200" indent="-457200" algn="just">
              <a:lnSpc>
                <a:spcPct val="150000"/>
              </a:lnSpc>
              <a:buFont typeface="Courier New" pitchFamily="49" charset="0"/>
              <a:buChar char="o"/>
              <a:defRPr/>
            </a:pPr>
            <a:r>
              <a:rPr lang="en-US" sz="2400" dirty="0">
                <a:latin typeface="+mn-lt"/>
              </a:rPr>
              <a:t>Being of a Halal nature this activity can only be taken by Halal certification bodies.  </a:t>
            </a:r>
          </a:p>
          <a:p>
            <a:pPr marL="457200" indent="-457200" algn="just">
              <a:lnSpc>
                <a:spcPct val="150000"/>
              </a:lnSpc>
              <a:buFont typeface="Courier New" pitchFamily="49" charset="0"/>
              <a:buChar char="o"/>
              <a:defRPr/>
            </a:pPr>
            <a:r>
              <a:rPr lang="en-US" sz="2400" dirty="0">
                <a:latin typeface="+mn-lt"/>
              </a:rPr>
              <a:t>At present, this service is provided as part of Halal certification services.</a:t>
            </a:r>
          </a:p>
          <a:p>
            <a:pPr marL="457200" indent="-457200" algn="just">
              <a:lnSpc>
                <a:spcPct val="150000"/>
              </a:lnSpc>
              <a:buFont typeface="Courier New" pitchFamily="49" charset="0"/>
              <a:buChar char="o"/>
              <a:defRPr/>
            </a:pPr>
            <a:r>
              <a:rPr lang="en-US" sz="2400" dirty="0">
                <a:latin typeface="+mn-lt"/>
              </a:rPr>
              <a:t>This service can be also provided as a separate service by a specialized Halal </a:t>
            </a:r>
            <a:r>
              <a:rPr lang="en-US" sz="2400" dirty="0">
                <a:latin typeface="+mn-lt"/>
                <a:cs typeface="Times New Roman" pitchFamily="18" charset="0"/>
              </a:rPr>
              <a:t>logistics/fright </a:t>
            </a:r>
            <a:r>
              <a:rPr lang="en-US" sz="2400" dirty="0">
                <a:latin typeface="+mn-lt"/>
              </a:rPr>
              <a:t>certification body. </a:t>
            </a:r>
          </a:p>
        </p:txBody>
      </p:sp>
      <p:sp>
        <p:nvSpPr>
          <p:cNvPr id="6" name="Freeform 5"/>
          <p:cNvSpPr/>
          <p:nvPr/>
        </p:nvSpPr>
        <p:spPr>
          <a:xfrm>
            <a:off x="228600" y="5715000"/>
            <a:ext cx="8686800" cy="91440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8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1200150"/>
          </a:xfrm>
          <a:prstGeom prst="rect">
            <a:avLst/>
          </a:prstGeom>
        </p:spPr>
        <p:txBody>
          <a:bodyPr>
            <a:spAutoFit/>
          </a:bodyPr>
          <a:lstStyle/>
          <a:p>
            <a:pPr marL="342900" indent="-342900" algn="just">
              <a:lnSpc>
                <a:spcPct val="150000"/>
              </a:lnSpc>
              <a:spcBef>
                <a:spcPts val="600"/>
              </a:spcBef>
              <a:buFont typeface="Courier New" pitchFamily="49" charset="0"/>
              <a:buChar char="o"/>
              <a:defRPr/>
            </a:pPr>
            <a:r>
              <a:rPr lang="en-US" sz="2400" dirty="0">
                <a:latin typeface="+mn-lt"/>
              </a:rPr>
              <a:t>Halal </a:t>
            </a:r>
            <a:r>
              <a:rPr lang="en-US" sz="2400" dirty="0">
                <a:latin typeface="+mn-lt"/>
                <a:cs typeface="Calibri" pitchFamily="34" charset="0"/>
              </a:rPr>
              <a:t>laboratories are important to provide necessary technical supports to strengthen </a:t>
            </a:r>
            <a:r>
              <a:rPr lang="en-US" sz="2400" i="1" u="sng" dirty="0">
                <a:latin typeface="+mn-lt"/>
                <a:cs typeface="Calibri" pitchFamily="34" charset="0"/>
              </a:rPr>
              <a:t>Halal certification Services</a:t>
            </a:r>
            <a:r>
              <a:rPr lang="en-US" sz="2400" dirty="0">
                <a:latin typeface="+mn-lt"/>
                <a:cs typeface="Calibri" pitchFamily="34" charset="0"/>
              </a:rPr>
              <a:t>.</a:t>
            </a:r>
            <a:endParaRPr lang="ar-KW" sz="2400" dirty="0">
              <a:latin typeface="+mn-lt"/>
              <a:cs typeface="Times New Roman" pitchFamily="18" charset="0"/>
            </a:endParaRP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2800" b="1" dirty="0">
                <a:solidFill>
                  <a:schemeClr val="tx1"/>
                </a:solidFill>
                <a:cs typeface="Times New Roman" pitchFamily="18" charset="0"/>
              </a:rPr>
              <a:t>Halal laboratories</a:t>
            </a:r>
          </a:p>
        </p:txBody>
      </p:sp>
      <p:sp>
        <p:nvSpPr>
          <p:cNvPr id="4" name="Rectangle 3"/>
          <p:cNvSpPr/>
          <p:nvPr/>
        </p:nvSpPr>
        <p:spPr>
          <a:xfrm>
            <a:off x="228600" y="2286000"/>
            <a:ext cx="8763000" cy="2940050"/>
          </a:xfrm>
          <a:prstGeom prst="rect">
            <a:avLst/>
          </a:prstGeom>
        </p:spPr>
        <p:txBody>
          <a:bodyPr>
            <a:spAutoFit/>
          </a:bodyPr>
          <a:lstStyle/>
          <a:p>
            <a:pPr marL="342900" indent="-342900" algn="just">
              <a:lnSpc>
                <a:spcPct val="150000"/>
              </a:lnSpc>
              <a:spcBef>
                <a:spcPts val="600"/>
              </a:spcBef>
              <a:buFont typeface="Courier New" pitchFamily="49" charset="0"/>
              <a:buChar char="o"/>
              <a:defRPr/>
            </a:pPr>
            <a:r>
              <a:rPr lang="en-US" sz="2400" dirty="0">
                <a:latin typeface="+mn-lt"/>
                <a:cs typeface="Calibri" pitchFamily="34" charset="0"/>
              </a:rPr>
              <a:t>It is impossible to issue an </a:t>
            </a:r>
            <a:r>
              <a:rPr lang="en-US" sz="2400" u="sng" dirty="0">
                <a:latin typeface="+mn-lt"/>
                <a:cs typeface="Calibri" pitchFamily="34" charset="0"/>
              </a:rPr>
              <a:t>honest Halal certificate </a:t>
            </a:r>
            <a:r>
              <a:rPr lang="en-US" sz="2400" dirty="0">
                <a:latin typeface="+mn-lt"/>
                <a:cs typeface="Calibri" pitchFamily="34" charset="0"/>
              </a:rPr>
              <a:t>for any Halal product or a Halal service without a certificate from laboratory analysis from a Halal and Quality Laboratory.</a:t>
            </a:r>
          </a:p>
          <a:p>
            <a:pPr marL="342900" indent="-342900" algn="just">
              <a:lnSpc>
                <a:spcPct val="150000"/>
              </a:lnSpc>
              <a:spcBef>
                <a:spcPts val="600"/>
              </a:spcBef>
              <a:buFont typeface="Courier New" pitchFamily="49" charset="0"/>
              <a:buChar char="o"/>
              <a:defRPr/>
            </a:pPr>
            <a:r>
              <a:rPr lang="en-US" sz="2400" dirty="0">
                <a:latin typeface="+mn-lt"/>
                <a:cs typeface="Calibri" pitchFamily="34" charset="0"/>
              </a:rPr>
              <a:t>Halal laboratories certified as Halal ISO 17025 are rarely found on the globe.</a:t>
            </a:r>
          </a:p>
        </p:txBody>
      </p:sp>
      <p:sp>
        <p:nvSpPr>
          <p:cNvPr id="5" name="Freeform 4"/>
          <p:cNvSpPr/>
          <p:nvPr/>
        </p:nvSpPr>
        <p:spPr>
          <a:xfrm>
            <a:off x="228600" y="5257800"/>
            <a:ext cx="8686800" cy="12763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8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28600" y="990600"/>
            <a:ext cx="87630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spcBef>
                <a:spcPts val="600"/>
              </a:spcBef>
              <a:buFont typeface="Courier New" pitchFamily="49" charset="0"/>
              <a:buChar char="o"/>
              <a:defRPr/>
            </a:pPr>
            <a:r>
              <a:rPr lang="en-US" sz="2400">
                <a:latin typeface="+mn-lt"/>
                <a:cs typeface="Times New Roman" pitchFamily="18" charset="0"/>
              </a:rPr>
              <a:t>Halal Techno-economic studies</a:t>
            </a:r>
            <a:r>
              <a:rPr lang="en-US" sz="2400">
                <a:latin typeface="+mn-lt"/>
                <a:cs typeface="Calibri" pitchFamily="34" charset="0"/>
              </a:rPr>
              <a:t> provided by feasibility studies company service provider is a rare service as well, this is due to the lack of sound statistics on the Halal market.</a:t>
            </a: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150000"/>
              </a:lnSpc>
              <a:defRPr/>
            </a:pPr>
            <a:r>
              <a:rPr lang="en-US" sz="2800" b="1" dirty="0">
                <a:solidFill>
                  <a:schemeClr val="tx1"/>
                </a:solidFill>
                <a:cs typeface="Times New Roman" pitchFamily="18" charset="0"/>
              </a:rPr>
              <a:t>Halal Techno-economic studies</a:t>
            </a:r>
          </a:p>
        </p:txBody>
      </p:sp>
      <p:sp>
        <p:nvSpPr>
          <p:cNvPr id="6" name="Freeform 5"/>
          <p:cNvSpPr/>
          <p:nvPr/>
        </p:nvSpPr>
        <p:spPr>
          <a:xfrm>
            <a:off x="228600" y="3505200"/>
            <a:ext cx="8686800" cy="12763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800" b="1" dirty="0"/>
              <a:t>No information is available on the value of this segment of the  Halal market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28600" y="990600"/>
            <a:ext cx="8763000"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spcBef>
                <a:spcPts val="600"/>
              </a:spcBef>
              <a:buFont typeface="Courier New" pitchFamily="49" charset="0"/>
              <a:buChar char="o"/>
              <a:defRPr/>
            </a:pPr>
            <a:r>
              <a:rPr lang="en-US" sz="2400" dirty="0">
                <a:latin typeface="+mn-lt"/>
                <a:cs typeface="Times New Roman" pitchFamily="18" charset="0"/>
              </a:rPr>
              <a:t>Halal training, workshops, conferences</a:t>
            </a:r>
            <a:r>
              <a:rPr lang="en-US" sz="2400" b="1" dirty="0">
                <a:solidFill>
                  <a:schemeClr val="bg1"/>
                </a:solidFill>
                <a:latin typeface="+mn-lt"/>
                <a:cs typeface="Times New Roman" pitchFamily="18" charset="0"/>
              </a:rPr>
              <a:t> </a:t>
            </a:r>
            <a:r>
              <a:rPr lang="en-US" sz="2400" dirty="0">
                <a:latin typeface="+mn-lt"/>
                <a:cs typeface="Calibri" pitchFamily="34" charset="0"/>
              </a:rPr>
              <a:t>is a very active Halal market. </a:t>
            </a:r>
            <a:endParaRPr lang="ar-KW" sz="2400" dirty="0">
              <a:latin typeface="+mn-lt"/>
              <a:cs typeface="Times New Roman" pitchFamily="18" charset="0"/>
            </a:endParaRP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150000"/>
              </a:lnSpc>
              <a:defRPr/>
            </a:pPr>
            <a:r>
              <a:rPr lang="en-US" sz="2800" b="1" dirty="0">
                <a:solidFill>
                  <a:schemeClr val="tx1"/>
                </a:solidFill>
                <a:cs typeface="Times New Roman" pitchFamily="18" charset="0"/>
              </a:rPr>
              <a:t>Halal training, workshops, conferences</a:t>
            </a:r>
          </a:p>
        </p:txBody>
      </p:sp>
      <p:sp>
        <p:nvSpPr>
          <p:cNvPr id="4" name="Rectangle 3"/>
          <p:cNvSpPr/>
          <p:nvPr/>
        </p:nvSpPr>
        <p:spPr>
          <a:xfrm>
            <a:off x="228600" y="2465388"/>
            <a:ext cx="8763000" cy="3124200"/>
          </a:xfrm>
          <a:prstGeom prst="rect">
            <a:avLst/>
          </a:prstGeom>
        </p:spPr>
        <p:txBody>
          <a:bodyPr>
            <a:spAutoFit/>
          </a:bodyPr>
          <a:lstStyle/>
          <a:p>
            <a:pPr marL="342900" indent="-342900" algn="just">
              <a:lnSpc>
                <a:spcPct val="200000"/>
              </a:lnSpc>
              <a:spcBef>
                <a:spcPts val="600"/>
              </a:spcBef>
              <a:buFont typeface="Courier New" pitchFamily="49" charset="0"/>
              <a:buChar char="o"/>
              <a:defRPr/>
            </a:pPr>
            <a:r>
              <a:rPr lang="en-US" sz="2400" dirty="0">
                <a:latin typeface="+mn-lt"/>
                <a:cs typeface="Calibri" pitchFamily="34" charset="0"/>
              </a:rPr>
              <a:t>Halal awareness can be achieve by Halal training, workshops, conferences as well as statistical routine survey study of Halal awareness of any population. </a:t>
            </a:r>
          </a:p>
          <a:p>
            <a:pPr marL="342900" indent="-342900" algn="just">
              <a:lnSpc>
                <a:spcPct val="200000"/>
              </a:lnSpc>
              <a:spcBef>
                <a:spcPts val="600"/>
              </a:spcBef>
              <a:buFont typeface="Courier New" pitchFamily="49" charset="0"/>
              <a:buChar char="o"/>
              <a:defRPr/>
            </a:pPr>
            <a:r>
              <a:rPr lang="en-US" sz="2400" dirty="0">
                <a:latin typeface="+mn-lt"/>
                <a:cs typeface="Calibri" pitchFamily="34" charset="0"/>
              </a:rPr>
              <a:t>Media can be use to drive a population to understand Halal.</a:t>
            </a:r>
          </a:p>
        </p:txBody>
      </p:sp>
      <p:sp>
        <p:nvSpPr>
          <p:cNvPr id="5" name="Freeform 4"/>
          <p:cNvSpPr/>
          <p:nvPr/>
        </p:nvSpPr>
        <p:spPr>
          <a:xfrm>
            <a:off x="228600" y="5581650"/>
            <a:ext cx="8686800" cy="12763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8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763000" cy="1466850"/>
          </a:xfrm>
          <a:prstGeom prst="rect">
            <a:avLst/>
          </a:prstGeom>
        </p:spPr>
        <p:txBody>
          <a:bodyPr>
            <a:spAutoFit/>
          </a:bodyPr>
          <a:lstStyle/>
          <a:p>
            <a:pPr marL="457200" indent="-457200" algn="just">
              <a:lnSpc>
                <a:spcPct val="200000"/>
              </a:lnSpc>
              <a:buFont typeface="Courier New" pitchFamily="49" charset="0"/>
              <a:buChar char="o"/>
              <a:defRPr/>
            </a:pPr>
            <a:r>
              <a:rPr lang="en-US" sz="2400" dirty="0">
                <a:latin typeface="+mn-lt"/>
                <a:cs typeface="Times New Roman" pitchFamily="18" charset="0"/>
              </a:rPr>
              <a:t>Halal certifications and auditing is bedrock and the backbone of the entire Halal economy. </a:t>
            </a:r>
            <a:endParaRPr lang="en-US" sz="2400" dirty="0">
              <a:solidFill>
                <a:schemeClr val="bg1"/>
              </a:solidFill>
              <a:latin typeface="+mn-lt"/>
              <a:cs typeface="Times New Roman" pitchFamily="18" charset="0"/>
            </a:endParaRP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150000"/>
              </a:lnSpc>
              <a:defRPr/>
            </a:pPr>
            <a:r>
              <a:rPr lang="en-US" sz="2800" b="1" dirty="0">
                <a:solidFill>
                  <a:schemeClr val="tx1"/>
                </a:solidFill>
                <a:cs typeface="Times New Roman" pitchFamily="18" charset="0"/>
              </a:rPr>
              <a:t>Halal certification and auditing</a:t>
            </a:r>
          </a:p>
        </p:txBody>
      </p:sp>
      <p:sp>
        <p:nvSpPr>
          <p:cNvPr id="4" name="Rectangle 3"/>
          <p:cNvSpPr/>
          <p:nvPr/>
        </p:nvSpPr>
        <p:spPr>
          <a:xfrm>
            <a:off x="228600" y="2438400"/>
            <a:ext cx="8763000" cy="1697038"/>
          </a:xfrm>
          <a:prstGeom prst="rect">
            <a:avLst/>
          </a:prstGeom>
        </p:spPr>
        <p:txBody>
          <a:bodyPr>
            <a:spAutoFit/>
          </a:bodyPr>
          <a:lstStyle/>
          <a:p>
            <a:pPr marL="342900" indent="-342900" algn="just">
              <a:lnSpc>
                <a:spcPct val="150000"/>
              </a:lnSpc>
              <a:spcBef>
                <a:spcPts val="600"/>
              </a:spcBef>
              <a:buFont typeface="Courier New" pitchFamily="49" charset="0"/>
              <a:buChar char="o"/>
              <a:defRPr/>
            </a:pPr>
            <a:r>
              <a:rPr lang="en-US" sz="2400" dirty="0">
                <a:latin typeface="+mn-lt"/>
                <a:cs typeface="Calibri" pitchFamily="34" charset="0"/>
              </a:rPr>
              <a:t>Their are over 300 Halal certification bodies around the world, with no one Halal standard that unite them and five main Halal accreditation bodies namely:</a:t>
            </a:r>
          </a:p>
        </p:txBody>
      </p:sp>
      <p:sp>
        <p:nvSpPr>
          <p:cNvPr id="5" name="Rectangle 4"/>
          <p:cNvSpPr/>
          <p:nvPr/>
        </p:nvSpPr>
        <p:spPr>
          <a:xfrm>
            <a:off x="228600" y="4191000"/>
            <a:ext cx="8763000" cy="2246313"/>
          </a:xfrm>
          <a:prstGeom prst="rect">
            <a:avLst/>
          </a:prstGeom>
        </p:spPr>
        <p:txBody>
          <a:bodyPr>
            <a:spAutoFit/>
          </a:bodyPr>
          <a:lstStyle/>
          <a:p>
            <a:pPr marL="1257300" lvl="2" indent="-342900" algn="just">
              <a:spcBef>
                <a:spcPts val="600"/>
              </a:spcBef>
              <a:buFont typeface="Courier New" pitchFamily="49" charset="0"/>
              <a:buChar char="o"/>
              <a:defRPr/>
            </a:pPr>
            <a:r>
              <a:rPr lang="en-US" sz="2400" dirty="0">
                <a:latin typeface="+mn-lt"/>
              </a:rPr>
              <a:t>SMIIC (OIC)</a:t>
            </a:r>
          </a:p>
          <a:p>
            <a:pPr marL="1257300" lvl="2" indent="-342900" algn="just">
              <a:spcBef>
                <a:spcPts val="600"/>
              </a:spcBef>
              <a:buFont typeface="Courier New" pitchFamily="49" charset="0"/>
              <a:buChar char="o"/>
              <a:defRPr/>
            </a:pPr>
            <a:r>
              <a:rPr lang="en-US" sz="2400" dirty="0">
                <a:latin typeface="+mn-lt"/>
                <a:cs typeface="Calibri" pitchFamily="34" charset="0"/>
              </a:rPr>
              <a:t>ESMA (Dubai)</a:t>
            </a:r>
          </a:p>
          <a:p>
            <a:pPr marL="1257300" lvl="2" indent="-342900" algn="just">
              <a:spcBef>
                <a:spcPts val="600"/>
              </a:spcBef>
              <a:buFont typeface="Courier New" pitchFamily="49" charset="0"/>
              <a:buChar char="o"/>
              <a:defRPr/>
            </a:pPr>
            <a:r>
              <a:rPr lang="en-US" sz="2400" dirty="0">
                <a:latin typeface="+mn-lt"/>
                <a:cs typeface="Calibri" pitchFamily="34" charset="0"/>
              </a:rPr>
              <a:t>GAC (GSO/GCC)</a:t>
            </a:r>
          </a:p>
          <a:p>
            <a:pPr marL="1257300" lvl="2" indent="-342900" algn="just">
              <a:spcBef>
                <a:spcPts val="600"/>
              </a:spcBef>
              <a:buFont typeface="Courier New" pitchFamily="49" charset="0"/>
              <a:buChar char="o"/>
              <a:defRPr/>
            </a:pPr>
            <a:r>
              <a:rPr lang="en-US" sz="2400" dirty="0">
                <a:latin typeface="+mn-lt"/>
                <a:cs typeface="Calibri" pitchFamily="34" charset="0"/>
              </a:rPr>
              <a:t>HDC </a:t>
            </a:r>
            <a:r>
              <a:rPr lang="en-US" sz="2400" dirty="0" err="1">
                <a:latin typeface="+mn-lt"/>
                <a:cs typeface="Calibri" pitchFamily="34" charset="0"/>
              </a:rPr>
              <a:t>Jakim</a:t>
            </a:r>
            <a:r>
              <a:rPr lang="en-US" sz="2400" dirty="0">
                <a:latin typeface="+mn-lt"/>
                <a:cs typeface="Calibri" pitchFamily="34" charset="0"/>
              </a:rPr>
              <a:t> (Malaysia)</a:t>
            </a:r>
          </a:p>
          <a:p>
            <a:pPr marL="1257300" lvl="2" indent="-342900" algn="just">
              <a:spcBef>
                <a:spcPts val="600"/>
              </a:spcBef>
              <a:buFont typeface="Courier New" pitchFamily="49" charset="0"/>
              <a:buChar char="o"/>
              <a:defRPr/>
            </a:pPr>
            <a:r>
              <a:rPr lang="en-US" sz="2400" dirty="0">
                <a:latin typeface="+mn-lt"/>
                <a:cs typeface="Calibri" pitchFamily="34" charset="0"/>
              </a:rPr>
              <a:t>MOI (Indonesia)</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27100"/>
            <a:ext cx="8763000" cy="588963"/>
          </a:xfrm>
          <a:prstGeom prst="rect">
            <a:avLst/>
          </a:prstGeom>
        </p:spPr>
        <p:txBody>
          <a:bodyPr>
            <a:spAutoFit/>
          </a:bodyPr>
          <a:lstStyle/>
          <a:p>
            <a:pPr marL="342900" indent="-342900" algn="just">
              <a:lnSpc>
                <a:spcPct val="150000"/>
              </a:lnSpc>
              <a:buFont typeface="Courier New" pitchFamily="49" charset="0"/>
              <a:buChar char="o"/>
              <a:defRPr/>
            </a:pPr>
            <a:r>
              <a:rPr lang="en-US" sz="2400" dirty="0">
                <a:latin typeface="+mn-lt"/>
              </a:rPr>
              <a:t>Pakistan follow the SMIIC standards;</a:t>
            </a:r>
          </a:p>
        </p:txBody>
      </p:sp>
      <p:sp>
        <p:nvSpPr>
          <p:cNvPr id="3" name="Rectangle 2"/>
          <p:cNvSpPr/>
          <p:nvPr/>
        </p:nvSpPr>
        <p:spPr>
          <a:xfrm>
            <a:off x="228600" y="1592263"/>
            <a:ext cx="8763000" cy="3970337"/>
          </a:xfrm>
          <a:prstGeom prst="rect">
            <a:avLst/>
          </a:prstGeom>
        </p:spPr>
        <p:txBody>
          <a:bodyPr>
            <a:spAutoFit/>
          </a:bodyPr>
          <a:lstStyle/>
          <a:p>
            <a:pPr marL="342900" indent="-342900" algn="just">
              <a:lnSpc>
                <a:spcPct val="150000"/>
              </a:lnSpc>
              <a:buFont typeface="Courier New" pitchFamily="49" charset="0"/>
              <a:buChar char="o"/>
              <a:defRPr/>
            </a:pPr>
            <a:r>
              <a:rPr lang="en-US" sz="2400" dirty="0">
                <a:latin typeface="+mn-lt"/>
              </a:rPr>
              <a:t>Indonesia have its own standards;</a:t>
            </a:r>
          </a:p>
          <a:p>
            <a:pPr marL="342900" indent="-342900" algn="just">
              <a:lnSpc>
                <a:spcPct val="150000"/>
              </a:lnSpc>
              <a:buFont typeface="Courier New" pitchFamily="49" charset="0"/>
              <a:buChar char="o"/>
              <a:defRPr/>
            </a:pPr>
            <a:r>
              <a:rPr lang="en-US" sz="2400" dirty="0">
                <a:latin typeface="+mn-lt"/>
              </a:rPr>
              <a:t>Malaysia have its own system and studies now ESMA standards to accredit;</a:t>
            </a:r>
          </a:p>
          <a:p>
            <a:pPr marL="342900" indent="-342900" algn="just">
              <a:lnSpc>
                <a:spcPct val="150000"/>
              </a:lnSpc>
              <a:buFont typeface="Courier New" pitchFamily="49" charset="0"/>
              <a:buChar char="o"/>
              <a:defRPr/>
            </a:pPr>
            <a:r>
              <a:rPr lang="en-US" sz="2400" dirty="0">
                <a:latin typeface="+mn-lt"/>
              </a:rPr>
              <a:t>Turkey, as a country, has no halal standards implemented by the government. Gimdes, a HCB in Turkey has its own rules.</a:t>
            </a:r>
          </a:p>
          <a:p>
            <a:pPr marL="342900" indent="-342900" algn="just">
              <a:lnSpc>
                <a:spcPct val="150000"/>
              </a:lnSpc>
              <a:buFont typeface="Courier New" pitchFamily="49" charset="0"/>
              <a:buChar char="o"/>
              <a:defRPr/>
            </a:pPr>
            <a:r>
              <a:rPr lang="en-US" sz="2400" dirty="0">
                <a:latin typeface="+mn-lt"/>
              </a:rPr>
              <a:t>The Gulf States are using the GAC rules, while on the other hand the Emirates still keep the ESMA standards.</a:t>
            </a:r>
            <a:r>
              <a:rPr lang="en-US" sz="2400" dirty="0">
                <a:latin typeface="+mn-lt"/>
                <a:cs typeface="Calibri" pitchFamily="34" charset="0"/>
              </a:rPr>
              <a:t>  </a:t>
            </a:r>
            <a:endParaRPr lang="ar-KW" sz="2400" dirty="0">
              <a:latin typeface="+mn-lt"/>
              <a:cs typeface="Times New Roman" pitchFamily="18" charset="0"/>
            </a:endParaRPr>
          </a:p>
        </p:txBody>
      </p:sp>
      <p:sp>
        <p:nvSpPr>
          <p:cNvPr id="4" name="Rectangle 3"/>
          <p:cNvSpPr/>
          <p:nvPr/>
        </p:nvSpPr>
        <p:spPr>
          <a:xfrm>
            <a:off x="107950" y="76200"/>
            <a:ext cx="880745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150000"/>
              </a:lnSpc>
              <a:defRPr/>
            </a:pPr>
            <a:r>
              <a:rPr lang="en-US" sz="2600" b="1" dirty="0">
                <a:solidFill>
                  <a:schemeClr val="tx1"/>
                </a:solidFill>
                <a:cs typeface="Times New Roman" pitchFamily="18" charset="0"/>
              </a:rPr>
              <a:t>Chaos in Halal standards will put Muslim consumers in doubts</a:t>
            </a:r>
          </a:p>
        </p:txBody>
      </p:sp>
      <p:sp>
        <p:nvSpPr>
          <p:cNvPr id="6" name="Freeform 5"/>
          <p:cNvSpPr/>
          <p:nvPr/>
        </p:nvSpPr>
        <p:spPr>
          <a:xfrm>
            <a:off x="228600" y="5505450"/>
            <a:ext cx="8686800" cy="12763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4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ChangeArrowheads="1"/>
          </p:cNvSpPr>
          <p:nvPr/>
        </p:nvSpPr>
        <p:spPr bwMode="auto">
          <a:xfrm>
            <a:off x="1309688" y="304800"/>
            <a:ext cx="6615112" cy="1143000"/>
          </a:xfrm>
          <a:prstGeom prst="rect">
            <a:avLst/>
          </a:prstGeom>
          <a:solidFill>
            <a:schemeClr val="bg1"/>
          </a:solidFill>
          <a:ln w="9525">
            <a:noFill/>
            <a:miter lim="800000"/>
            <a:headEnd/>
            <a:tailEnd/>
          </a:ln>
        </p:spPr>
        <p:txBody>
          <a:bodyPr/>
          <a:lstStyle/>
          <a:p>
            <a:pPr algn="ctr"/>
            <a:r>
              <a:rPr lang="en-US" sz="2800" b="1">
                <a:latin typeface="Times New Roman" pitchFamily="18" charset="0"/>
                <a:cs typeface="Times New Roman" pitchFamily="18" charset="0"/>
              </a:rPr>
              <a:t>Halal certification bodies</a:t>
            </a:r>
          </a:p>
          <a:p>
            <a:pPr algn="ctr">
              <a:lnSpc>
                <a:spcPct val="150000"/>
              </a:lnSpc>
            </a:pPr>
            <a:r>
              <a:rPr lang="en-US" sz="2800" b="1">
                <a:latin typeface="Times New Roman" pitchFamily="18" charset="0"/>
                <a:cs typeface="Times New Roman" pitchFamily="18" charset="0"/>
              </a:rPr>
              <a:t>Current scenario</a:t>
            </a:r>
          </a:p>
        </p:txBody>
      </p:sp>
      <p:graphicFrame>
        <p:nvGraphicFramePr>
          <p:cNvPr id="18" name="Content Placeholder 6"/>
          <p:cNvGraphicFramePr>
            <a:graphicFrameLocks/>
          </p:cNvGraphicFramePr>
          <p:nvPr/>
        </p:nvGraphicFramePr>
        <p:xfrm>
          <a:off x="214282" y="2357430"/>
          <a:ext cx="5500726" cy="4000528"/>
        </p:xfrm>
        <a:graphic>
          <a:graphicData uri="http://schemas.openxmlformats.org/drawingml/2006/chart">
            <c:chart xmlns:c="http://schemas.openxmlformats.org/drawingml/2006/chart" xmlns:r="http://schemas.openxmlformats.org/officeDocument/2006/relationships" r:id="rId2"/>
          </a:graphicData>
        </a:graphic>
      </p:graphicFrame>
      <p:sp>
        <p:nvSpPr>
          <p:cNvPr id="69636" name="Text Box 7"/>
          <p:cNvSpPr txBox="1">
            <a:spLocks noChangeArrowheads="1"/>
          </p:cNvSpPr>
          <p:nvPr/>
        </p:nvSpPr>
        <p:spPr bwMode="auto">
          <a:xfrm>
            <a:off x="2347913" y="1773238"/>
            <a:ext cx="4667250" cy="369887"/>
          </a:xfrm>
          <a:prstGeom prst="rect">
            <a:avLst/>
          </a:prstGeom>
          <a:noFill/>
          <a:ln w="9525">
            <a:noFill/>
            <a:miter lim="800000"/>
            <a:headEnd/>
            <a:tailEnd/>
          </a:ln>
        </p:spPr>
        <p:txBody>
          <a:bodyPr wrap="none">
            <a:spAutoFit/>
          </a:bodyPr>
          <a:lstStyle/>
          <a:p>
            <a:pPr algn="ctr"/>
            <a:r>
              <a:rPr lang="en-US" b="1">
                <a:latin typeface="Calibri" pitchFamily="34" charset="0"/>
              </a:rPr>
              <a:t>Number of Halal Certification Bodies by Region</a:t>
            </a:r>
          </a:p>
        </p:txBody>
      </p:sp>
      <p:sp>
        <p:nvSpPr>
          <p:cNvPr id="69637" name="TextBox 7"/>
          <p:cNvSpPr txBox="1">
            <a:spLocks noChangeArrowheads="1"/>
          </p:cNvSpPr>
          <p:nvPr/>
        </p:nvSpPr>
        <p:spPr bwMode="auto">
          <a:xfrm>
            <a:off x="6429375" y="2897188"/>
            <a:ext cx="1643063" cy="2032000"/>
          </a:xfrm>
          <a:prstGeom prst="rect">
            <a:avLst/>
          </a:prstGeom>
          <a:noFill/>
          <a:ln w="9525">
            <a:noFill/>
            <a:miter lim="800000"/>
            <a:headEnd/>
            <a:tailEnd/>
          </a:ln>
        </p:spPr>
        <p:txBody>
          <a:bodyPr>
            <a:spAutoFit/>
          </a:bodyPr>
          <a:lstStyle/>
          <a:p>
            <a:pPr algn="ctr"/>
            <a:r>
              <a:rPr lang="en-US" b="1" i="1">
                <a:latin typeface="Calibri" pitchFamily="34" charset="0"/>
              </a:rPr>
              <a:t>Over 300 Halal CBs in operation, however only 33% are registered legal bodies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Chart 30"/>
          <p:cNvGraphicFramePr>
            <a:graphicFrameLocks/>
          </p:cNvGraphicFramePr>
          <p:nvPr/>
        </p:nvGraphicFramePr>
        <p:xfrm>
          <a:off x="1908175" y="2060575"/>
          <a:ext cx="5184775" cy="3455988"/>
        </p:xfrm>
        <a:graphic>
          <a:graphicData uri="http://schemas.openxmlformats.org/presentationml/2006/ole">
            <p:oleObj spid="_x0000_s1026" name="Chart" r:id="rId3" imgW="5182049" imgH="3456732" progId="Excel.Sheet.8">
              <p:embed/>
            </p:oleObj>
          </a:graphicData>
        </a:graphic>
      </p:graphicFrame>
      <p:sp>
        <p:nvSpPr>
          <p:cNvPr id="70659" name="Rectangle 3"/>
          <p:cNvSpPr txBox="1">
            <a:spLocks noChangeArrowheads="1"/>
          </p:cNvSpPr>
          <p:nvPr/>
        </p:nvSpPr>
        <p:spPr bwMode="auto">
          <a:xfrm>
            <a:off x="1295400" y="228600"/>
            <a:ext cx="6518275" cy="990600"/>
          </a:xfrm>
          <a:prstGeom prst="rect">
            <a:avLst/>
          </a:prstGeom>
          <a:solidFill>
            <a:schemeClr val="bg1"/>
          </a:solidFill>
          <a:ln w="9525">
            <a:noFill/>
            <a:miter lim="800000"/>
            <a:headEnd/>
            <a:tailEnd/>
          </a:ln>
        </p:spPr>
        <p:txBody>
          <a:bodyPr rIns="0"/>
          <a:lstStyle/>
          <a:p>
            <a:pPr algn="ctr"/>
            <a:r>
              <a:rPr lang="en-US" sz="2800" b="1">
                <a:latin typeface="Times New Roman" pitchFamily="18" charset="0"/>
                <a:cs typeface="Times New Roman" pitchFamily="18" charset="0"/>
              </a:rPr>
              <a:t>Recognized Halal certification bodies  (HCBs) in GCC countries</a:t>
            </a:r>
          </a:p>
        </p:txBody>
      </p:sp>
      <p:sp>
        <p:nvSpPr>
          <p:cNvPr id="70660" name="TextBox 39"/>
          <p:cNvSpPr txBox="1">
            <a:spLocks noChangeArrowheads="1"/>
          </p:cNvSpPr>
          <p:nvPr/>
        </p:nvSpPr>
        <p:spPr bwMode="auto">
          <a:xfrm>
            <a:off x="5076825" y="1557338"/>
            <a:ext cx="2016125" cy="646112"/>
          </a:xfrm>
          <a:prstGeom prst="rect">
            <a:avLst/>
          </a:prstGeom>
          <a:noFill/>
          <a:ln w="9525">
            <a:noFill/>
            <a:miter lim="800000"/>
            <a:headEnd/>
            <a:tailEnd/>
          </a:ln>
        </p:spPr>
        <p:txBody>
          <a:bodyPr>
            <a:spAutoFit/>
          </a:bodyPr>
          <a:lstStyle/>
          <a:p>
            <a:r>
              <a:rPr lang="en-US" b="1">
                <a:latin typeface="Calibri" pitchFamily="34" charset="0"/>
              </a:rPr>
              <a:t>South America</a:t>
            </a:r>
          </a:p>
          <a:p>
            <a:r>
              <a:rPr lang="en-US">
                <a:latin typeface="Calibri" pitchFamily="34" charset="0"/>
              </a:rPr>
              <a:t>12%</a:t>
            </a:r>
          </a:p>
        </p:txBody>
      </p:sp>
      <p:sp>
        <p:nvSpPr>
          <p:cNvPr id="70661" name="TextBox 37"/>
          <p:cNvSpPr txBox="1">
            <a:spLocks noChangeArrowheads="1"/>
          </p:cNvSpPr>
          <p:nvPr/>
        </p:nvSpPr>
        <p:spPr bwMode="auto">
          <a:xfrm>
            <a:off x="3924300" y="5445125"/>
            <a:ext cx="2016125" cy="646113"/>
          </a:xfrm>
          <a:prstGeom prst="rect">
            <a:avLst/>
          </a:prstGeom>
          <a:noFill/>
          <a:ln w="9525">
            <a:noFill/>
            <a:miter lim="800000"/>
            <a:headEnd/>
            <a:tailEnd/>
          </a:ln>
        </p:spPr>
        <p:txBody>
          <a:bodyPr>
            <a:spAutoFit/>
          </a:bodyPr>
          <a:lstStyle/>
          <a:p>
            <a:r>
              <a:rPr lang="en-US" b="1">
                <a:latin typeface="Calibri" pitchFamily="34" charset="0"/>
              </a:rPr>
              <a:t>Europe</a:t>
            </a:r>
          </a:p>
          <a:p>
            <a:r>
              <a:rPr lang="en-US">
                <a:latin typeface="Calibri" pitchFamily="34" charset="0"/>
              </a:rPr>
              <a:t>28%s</a:t>
            </a:r>
          </a:p>
        </p:txBody>
      </p:sp>
      <p:sp>
        <p:nvSpPr>
          <p:cNvPr id="70662" name="TextBox 44"/>
          <p:cNvSpPr txBox="1">
            <a:spLocks noChangeArrowheads="1"/>
          </p:cNvSpPr>
          <p:nvPr/>
        </p:nvSpPr>
        <p:spPr bwMode="auto">
          <a:xfrm>
            <a:off x="7308850" y="3573463"/>
            <a:ext cx="2016125" cy="646112"/>
          </a:xfrm>
          <a:prstGeom prst="rect">
            <a:avLst/>
          </a:prstGeom>
          <a:noFill/>
          <a:ln w="9525">
            <a:noFill/>
            <a:miter lim="800000"/>
            <a:headEnd/>
            <a:tailEnd/>
          </a:ln>
        </p:spPr>
        <p:txBody>
          <a:bodyPr>
            <a:spAutoFit/>
          </a:bodyPr>
          <a:lstStyle/>
          <a:p>
            <a:r>
              <a:rPr lang="en-US" b="1">
                <a:latin typeface="Calibri" pitchFamily="34" charset="0"/>
              </a:rPr>
              <a:t>Africa</a:t>
            </a:r>
          </a:p>
          <a:p>
            <a:r>
              <a:rPr lang="en-US">
                <a:latin typeface="Calibri" pitchFamily="34" charset="0"/>
              </a:rPr>
              <a:t>12%</a:t>
            </a:r>
          </a:p>
        </p:txBody>
      </p:sp>
      <p:sp>
        <p:nvSpPr>
          <p:cNvPr id="70663" name="TextBox 45"/>
          <p:cNvSpPr txBox="1">
            <a:spLocks noChangeArrowheads="1"/>
          </p:cNvSpPr>
          <p:nvPr/>
        </p:nvSpPr>
        <p:spPr bwMode="auto">
          <a:xfrm>
            <a:off x="6804025" y="2276475"/>
            <a:ext cx="2016125" cy="671513"/>
          </a:xfrm>
          <a:prstGeom prst="rect">
            <a:avLst/>
          </a:prstGeom>
          <a:noFill/>
          <a:ln w="9525">
            <a:noFill/>
            <a:miter lim="800000"/>
            <a:headEnd/>
            <a:tailEnd/>
          </a:ln>
        </p:spPr>
        <p:txBody>
          <a:bodyPr>
            <a:spAutoFit/>
          </a:bodyPr>
          <a:lstStyle/>
          <a:p>
            <a:r>
              <a:rPr lang="en-US" b="1">
                <a:latin typeface="Calibri" pitchFamily="34" charset="0"/>
              </a:rPr>
              <a:t>North America</a:t>
            </a:r>
          </a:p>
          <a:p>
            <a:r>
              <a:rPr lang="en-US">
                <a:latin typeface="Calibri" pitchFamily="34" charset="0"/>
              </a:rPr>
              <a:t>12%</a:t>
            </a:r>
          </a:p>
        </p:txBody>
      </p:sp>
      <p:sp>
        <p:nvSpPr>
          <p:cNvPr id="70664" name="TextBox 46"/>
          <p:cNvSpPr txBox="1">
            <a:spLocks noChangeArrowheads="1"/>
          </p:cNvSpPr>
          <p:nvPr/>
        </p:nvSpPr>
        <p:spPr bwMode="auto">
          <a:xfrm>
            <a:off x="827088" y="2997200"/>
            <a:ext cx="2016125" cy="646113"/>
          </a:xfrm>
          <a:prstGeom prst="rect">
            <a:avLst/>
          </a:prstGeom>
          <a:noFill/>
          <a:ln w="9525">
            <a:noFill/>
            <a:miter lim="800000"/>
            <a:headEnd/>
            <a:tailEnd/>
          </a:ln>
        </p:spPr>
        <p:txBody>
          <a:bodyPr>
            <a:spAutoFit/>
          </a:bodyPr>
          <a:lstStyle/>
          <a:p>
            <a:r>
              <a:rPr lang="en-US" b="1">
                <a:latin typeface="Calibri" pitchFamily="34" charset="0"/>
              </a:rPr>
              <a:t>Asia</a:t>
            </a:r>
          </a:p>
          <a:p>
            <a:r>
              <a:rPr lang="en-US">
                <a:latin typeface="Calibri" pitchFamily="34" charset="0"/>
              </a:rPr>
              <a:t>19%</a:t>
            </a:r>
          </a:p>
        </p:txBody>
      </p:sp>
      <p:sp>
        <p:nvSpPr>
          <p:cNvPr id="70665" name="TextBox 47"/>
          <p:cNvSpPr txBox="1">
            <a:spLocks noChangeArrowheads="1"/>
          </p:cNvSpPr>
          <p:nvPr/>
        </p:nvSpPr>
        <p:spPr bwMode="auto">
          <a:xfrm>
            <a:off x="1908175" y="1700213"/>
            <a:ext cx="2016125" cy="647700"/>
          </a:xfrm>
          <a:prstGeom prst="rect">
            <a:avLst/>
          </a:prstGeom>
          <a:noFill/>
          <a:ln w="9525">
            <a:noFill/>
            <a:miter lim="800000"/>
            <a:headEnd/>
            <a:tailEnd/>
          </a:ln>
        </p:spPr>
        <p:txBody>
          <a:bodyPr>
            <a:spAutoFit/>
          </a:bodyPr>
          <a:lstStyle/>
          <a:p>
            <a:r>
              <a:rPr lang="en-US" b="1">
                <a:latin typeface="Calibri" pitchFamily="34" charset="0"/>
              </a:rPr>
              <a:t>Australia / Oceania</a:t>
            </a:r>
          </a:p>
          <a:p>
            <a:r>
              <a:rPr lang="en-US">
                <a:latin typeface="Calibri" pitchFamily="34" charset="0"/>
              </a:rPr>
              <a:t>17%</a:t>
            </a:r>
          </a:p>
        </p:txBody>
      </p:sp>
      <p:sp>
        <p:nvSpPr>
          <p:cNvPr id="70666" name="TextBox 48"/>
          <p:cNvSpPr txBox="1">
            <a:spLocks noChangeArrowheads="1"/>
          </p:cNvSpPr>
          <p:nvPr/>
        </p:nvSpPr>
        <p:spPr bwMode="auto">
          <a:xfrm>
            <a:off x="5508625" y="5589588"/>
            <a:ext cx="3311525" cy="369887"/>
          </a:xfrm>
          <a:prstGeom prst="rect">
            <a:avLst/>
          </a:prstGeom>
          <a:noFill/>
          <a:ln w="9525">
            <a:noFill/>
            <a:miter lim="800000"/>
            <a:headEnd/>
            <a:tailEnd/>
          </a:ln>
        </p:spPr>
        <p:txBody>
          <a:bodyPr>
            <a:spAutoFit/>
          </a:bodyPr>
          <a:lstStyle/>
          <a:p>
            <a:r>
              <a:rPr lang="en-US">
                <a:latin typeface="Calibri" pitchFamily="34" charset="0"/>
              </a:rPr>
              <a:t>Total No of HCBs recognized : </a:t>
            </a:r>
            <a:r>
              <a:rPr lang="en-US" b="1">
                <a:latin typeface="Calibri" pitchFamily="34" charset="0"/>
              </a:rPr>
              <a:t>52</a:t>
            </a:r>
          </a:p>
        </p:txBody>
      </p:sp>
      <p:cxnSp>
        <p:nvCxnSpPr>
          <p:cNvPr id="51" name="Straight Connector 50"/>
          <p:cNvCxnSpPr/>
          <p:nvPr/>
        </p:nvCxnSpPr>
        <p:spPr>
          <a:xfrm>
            <a:off x="5580063" y="5516563"/>
            <a:ext cx="2879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11413" y="2205038"/>
            <a:ext cx="1008062"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76375" y="3500438"/>
            <a:ext cx="574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6804025" y="3860800"/>
            <a:ext cx="504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flipV="1">
            <a:off x="6372225" y="2636838"/>
            <a:ext cx="43180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004594" y="2205831"/>
            <a:ext cx="287338"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p:cNvSpPr/>
          <p:nvPr/>
        </p:nvSpPr>
        <p:spPr>
          <a:xfrm>
            <a:off x="2987675" y="1535131"/>
            <a:ext cx="2879725" cy="2808287"/>
          </a:xfrm>
          <a:prstGeom prst="ellipse">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ea typeface="ＭＳ Ｐゴシック" charset="-128"/>
              <a:cs typeface="Times New Roman" pitchFamily="18" charset="0"/>
            </a:endParaRPr>
          </a:p>
        </p:txBody>
      </p:sp>
      <p:sp>
        <p:nvSpPr>
          <p:cNvPr id="71683" name="Rectangle 3"/>
          <p:cNvSpPr txBox="1">
            <a:spLocks noChangeArrowheads="1"/>
          </p:cNvSpPr>
          <p:nvPr/>
        </p:nvSpPr>
        <p:spPr bwMode="auto">
          <a:xfrm>
            <a:off x="1254125" y="-12682"/>
            <a:ext cx="6518275" cy="1143000"/>
          </a:xfrm>
          <a:prstGeom prst="rect">
            <a:avLst/>
          </a:prstGeom>
          <a:solidFill>
            <a:schemeClr val="bg1"/>
          </a:solidFill>
          <a:ln w="9525">
            <a:noFill/>
            <a:miter lim="800000"/>
            <a:headEnd/>
            <a:tailEnd/>
          </a:ln>
        </p:spPr>
        <p:txBody>
          <a:bodyPr rIns="0"/>
          <a:lstStyle/>
          <a:p>
            <a:pPr algn="ctr"/>
            <a:endParaRPr lang="en-US" sz="3000" b="1">
              <a:latin typeface="Times New Roman" pitchFamily="18" charset="0"/>
              <a:cs typeface="Times New Roman" pitchFamily="18" charset="0"/>
            </a:endParaRPr>
          </a:p>
          <a:p>
            <a:pPr algn="ctr"/>
            <a:r>
              <a:rPr lang="en-US" sz="3000" b="1">
                <a:latin typeface="Times New Roman" pitchFamily="18" charset="0"/>
                <a:cs typeface="Times New Roman" pitchFamily="18" charset="0"/>
              </a:rPr>
              <a:t>Lack of mutual recognition</a:t>
            </a:r>
          </a:p>
          <a:p>
            <a:pPr algn="ctr"/>
            <a:r>
              <a:rPr lang="en-US" sz="3500" b="1">
                <a:latin typeface="Times New Roman" pitchFamily="18" charset="0"/>
                <a:cs typeface="Times New Roman" pitchFamily="18" charset="0"/>
              </a:rPr>
              <a:t> </a:t>
            </a:r>
          </a:p>
        </p:txBody>
      </p:sp>
      <p:sp>
        <p:nvSpPr>
          <p:cNvPr id="83" name="Oval 82"/>
          <p:cNvSpPr/>
          <p:nvPr/>
        </p:nvSpPr>
        <p:spPr>
          <a:xfrm>
            <a:off x="1979613" y="3263918"/>
            <a:ext cx="2879725" cy="280828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ea typeface="ＭＳ Ｐゴシック" charset="-128"/>
              <a:cs typeface="Times New Roman" pitchFamily="18" charset="0"/>
            </a:endParaRPr>
          </a:p>
        </p:txBody>
      </p:sp>
      <p:sp>
        <p:nvSpPr>
          <p:cNvPr id="84" name="Oval 83"/>
          <p:cNvSpPr/>
          <p:nvPr/>
        </p:nvSpPr>
        <p:spPr>
          <a:xfrm>
            <a:off x="3995738" y="3263918"/>
            <a:ext cx="2879725" cy="2808288"/>
          </a:xfrm>
          <a:prstGeom prst="ellipse">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ea typeface="ＭＳ Ｐゴシック" charset="-128"/>
              <a:cs typeface="Times New Roman" pitchFamily="18" charset="0"/>
            </a:endParaRPr>
          </a:p>
        </p:txBody>
      </p:sp>
      <p:sp>
        <p:nvSpPr>
          <p:cNvPr id="71686" name="TextBox 73"/>
          <p:cNvSpPr txBox="1">
            <a:spLocks noChangeArrowheads="1"/>
          </p:cNvSpPr>
          <p:nvPr/>
        </p:nvSpPr>
        <p:spPr bwMode="auto">
          <a:xfrm>
            <a:off x="3779838" y="2197118"/>
            <a:ext cx="1477962" cy="923925"/>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GCC COUNTRIES</a:t>
            </a:r>
          </a:p>
          <a:p>
            <a:pPr algn="ctr"/>
            <a:r>
              <a:rPr lang="en-US" b="1">
                <a:latin typeface="Times New Roman" pitchFamily="18" charset="0"/>
                <a:cs typeface="Times New Roman" pitchFamily="18" charset="0"/>
              </a:rPr>
              <a:t>52</a:t>
            </a:r>
          </a:p>
        </p:txBody>
      </p:sp>
      <p:sp>
        <p:nvSpPr>
          <p:cNvPr id="71687" name="TextBox 74"/>
          <p:cNvSpPr txBox="1">
            <a:spLocks noChangeArrowheads="1"/>
          </p:cNvSpPr>
          <p:nvPr/>
        </p:nvSpPr>
        <p:spPr bwMode="auto">
          <a:xfrm>
            <a:off x="2209800" y="4416443"/>
            <a:ext cx="1641475" cy="646113"/>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MALAYSIA</a:t>
            </a:r>
          </a:p>
          <a:p>
            <a:pPr algn="ctr"/>
            <a:r>
              <a:rPr lang="en-US" b="1">
                <a:latin typeface="Times New Roman" pitchFamily="18" charset="0"/>
                <a:cs typeface="Times New Roman" pitchFamily="18" charset="0"/>
              </a:rPr>
              <a:t>50</a:t>
            </a:r>
          </a:p>
        </p:txBody>
      </p:sp>
      <p:sp>
        <p:nvSpPr>
          <p:cNvPr id="71688" name="TextBox 75"/>
          <p:cNvSpPr txBox="1">
            <a:spLocks noChangeArrowheads="1"/>
          </p:cNvSpPr>
          <p:nvPr/>
        </p:nvSpPr>
        <p:spPr bwMode="auto">
          <a:xfrm>
            <a:off x="5076825" y="4489468"/>
            <a:ext cx="1552575" cy="646113"/>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INDONESIA </a:t>
            </a:r>
            <a:r>
              <a:rPr lang="en-US" b="1">
                <a:latin typeface="Times New Roman" pitchFamily="18" charset="0"/>
                <a:cs typeface="Times New Roman" pitchFamily="18" charset="0"/>
              </a:rPr>
              <a:t>33</a:t>
            </a:r>
          </a:p>
        </p:txBody>
      </p:sp>
      <p:sp>
        <p:nvSpPr>
          <p:cNvPr id="71689" name="TextBox 76"/>
          <p:cNvSpPr txBox="1">
            <a:spLocks noChangeArrowheads="1"/>
          </p:cNvSpPr>
          <p:nvPr/>
        </p:nvSpPr>
        <p:spPr bwMode="auto">
          <a:xfrm>
            <a:off x="3132138" y="3481406"/>
            <a:ext cx="1295400" cy="430212"/>
          </a:xfrm>
          <a:prstGeom prst="rect">
            <a:avLst/>
          </a:prstGeom>
          <a:noFill/>
          <a:ln w="9525">
            <a:noFill/>
            <a:miter lim="800000"/>
            <a:headEnd/>
            <a:tailEnd/>
          </a:ln>
        </p:spPr>
        <p:txBody>
          <a:bodyPr>
            <a:spAutoFit/>
          </a:bodyPr>
          <a:lstStyle/>
          <a:p>
            <a:pPr algn="ctr"/>
            <a:r>
              <a:rPr lang="en-US" sz="2200" b="1">
                <a:solidFill>
                  <a:schemeClr val="bg1"/>
                </a:solidFill>
                <a:latin typeface="Times New Roman" pitchFamily="18" charset="0"/>
                <a:cs typeface="Times New Roman" pitchFamily="18" charset="0"/>
              </a:rPr>
              <a:t>23</a:t>
            </a:r>
          </a:p>
        </p:txBody>
      </p:sp>
      <p:sp>
        <p:nvSpPr>
          <p:cNvPr id="71690" name="TextBox 77"/>
          <p:cNvSpPr txBox="1">
            <a:spLocks noChangeArrowheads="1"/>
          </p:cNvSpPr>
          <p:nvPr/>
        </p:nvSpPr>
        <p:spPr bwMode="auto">
          <a:xfrm>
            <a:off x="4427538" y="3481406"/>
            <a:ext cx="1296987" cy="430212"/>
          </a:xfrm>
          <a:prstGeom prst="rect">
            <a:avLst/>
          </a:prstGeom>
          <a:noFill/>
          <a:ln w="9525">
            <a:noFill/>
            <a:miter lim="800000"/>
            <a:headEnd/>
            <a:tailEnd/>
          </a:ln>
        </p:spPr>
        <p:txBody>
          <a:bodyPr>
            <a:spAutoFit/>
          </a:bodyPr>
          <a:lstStyle/>
          <a:p>
            <a:pPr algn="ctr"/>
            <a:r>
              <a:rPr lang="en-US" sz="2200" b="1">
                <a:solidFill>
                  <a:schemeClr val="bg1"/>
                </a:solidFill>
                <a:latin typeface="Times New Roman" pitchFamily="18" charset="0"/>
                <a:cs typeface="Times New Roman" pitchFamily="18" charset="0"/>
              </a:rPr>
              <a:t>16</a:t>
            </a:r>
          </a:p>
        </p:txBody>
      </p:sp>
      <p:sp>
        <p:nvSpPr>
          <p:cNvPr id="71691" name="TextBox 78"/>
          <p:cNvSpPr txBox="1">
            <a:spLocks noChangeArrowheads="1"/>
          </p:cNvSpPr>
          <p:nvPr/>
        </p:nvSpPr>
        <p:spPr bwMode="auto">
          <a:xfrm>
            <a:off x="3779838" y="4487881"/>
            <a:ext cx="1296987" cy="431800"/>
          </a:xfrm>
          <a:prstGeom prst="rect">
            <a:avLst/>
          </a:prstGeom>
          <a:noFill/>
          <a:ln w="9525">
            <a:noFill/>
            <a:miter lim="800000"/>
            <a:headEnd/>
            <a:tailEnd/>
          </a:ln>
        </p:spPr>
        <p:txBody>
          <a:bodyPr>
            <a:spAutoFit/>
          </a:bodyPr>
          <a:lstStyle/>
          <a:p>
            <a:pPr algn="ctr"/>
            <a:r>
              <a:rPr lang="en-US" sz="2200" b="1">
                <a:solidFill>
                  <a:schemeClr val="bg1"/>
                </a:solidFill>
                <a:latin typeface="Times New Roman" pitchFamily="18" charset="0"/>
                <a:cs typeface="Times New Roman" pitchFamily="18" charset="0"/>
              </a:rPr>
              <a:t>25</a:t>
            </a:r>
          </a:p>
        </p:txBody>
      </p:sp>
      <p:sp>
        <p:nvSpPr>
          <p:cNvPr id="71692" name="TextBox 79"/>
          <p:cNvSpPr txBox="1">
            <a:spLocks noChangeArrowheads="1"/>
          </p:cNvSpPr>
          <p:nvPr/>
        </p:nvSpPr>
        <p:spPr bwMode="auto">
          <a:xfrm>
            <a:off x="3779838" y="3841768"/>
            <a:ext cx="1296987" cy="430213"/>
          </a:xfrm>
          <a:prstGeom prst="rect">
            <a:avLst/>
          </a:prstGeom>
          <a:noFill/>
          <a:ln w="9525">
            <a:noFill/>
            <a:miter lim="800000"/>
            <a:headEnd/>
            <a:tailEnd/>
          </a:ln>
        </p:spPr>
        <p:txBody>
          <a:bodyPr>
            <a:spAutoFit/>
          </a:bodyPr>
          <a:lstStyle/>
          <a:p>
            <a:pPr algn="ctr"/>
            <a:r>
              <a:rPr lang="en-US" sz="2200" b="1">
                <a:solidFill>
                  <a:srgbClr val="FFFF00"/>
                </a:solidFill>
                <a:latin typeface="Times New Roman" pitchFamily="18" charset="0"/>
                <a:cs typeface="Times New Roman" pitchFamily="18" charset="0"/>
              </a:rPr>
              <a:t>14</a:t>
            </a:r>
          </a:p>
        </p:txBody>
      </p:sp>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7"/>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07" name="TextBox 18"/>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08" name="TextBox 28"/>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09" name="TextBox 35"/>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10" name="TextBox 44"/>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11" name="TextBox 50"/>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12" name="TextBox 57"/>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13" name="TextBox 62"/>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72714" name="Rectangle 3"/>
          <p:cNvSpPr txBox="1">
            <a:spLocks noChangeArrowheads="1"/>
          </p:cNvSpPr>
          <p:nvPr/>
        </p:nvSpPr>
        <p:spPr bwMode="auto">
          <a:xfrm>
            <a:off x="1371600" y="304800"/>
            <a:ext cx="6518275" cy="1143000"/>
          </a:xfrm>
          <a:prstGeom prst="rect">
            <a:avLst/>
          </a:prstGeom>
          <a:solidFill>
            <a:schemeClr val="bg1"/>
          </a:solidFill>
          <a:ln w="9525">
            <a:noFill/>
            <a:miter lim="800000"/>
            <a:headEnd/>
            <a:tailEnd/>
          </a:ln>
        </p:spPr>
        <p:txBody>
          <a:bodyPr rIns="0"/>
          <a:lstStyle/>
          <a:p>
            <a:pPr algn="ctr"/>
            <a:r>
              <a:rPr lang="en-US" sz="3000" b="1">
                <a:latin typeface="Times New Roman" pitchFamily="18" charset="0"/>
                <a:cs typeface="Times New Roman" pitchFamily="18" charset="0"/>
              </a:rPr>
              <a:t>List of HCBs recognized by Malaysia, Indonesia and GCC</a:t>
            </a:r>
            <a:endParaRPr lang="en-US" sz="3500" b="1">
              <a:latin typeface="Times New Roman" pitchFamily="18" charset="0"/>
              <a:cs typeface="Times New Roman" pitchFamily="18" charset="0"/>
            </a:endParaRPr>
          </a:p>
        </p:txBody>
      </p:sp>
      <p:sp>
        <p:nvSpPr>
          <p:cNvPr id="72715" name="TextBox 72"/>
          <p:cNvSpPr txBox="1">
            <a:spLocks noChangeArrowheads="1"/>
          </p:cNvSpPr>
          <p:nvPr/>
        </p:nvSpPr>
        <p:spPr bwMode="auto">
          <a:xfrm>
            <a:off x="395288" y="4005263"/>
            <a:ext cx="1296987" cy="430212"/>
          </a:xfrm>
          <a:prstGeom prst="rect">
            <a:avLst/>
          </a:prstGeom>
          <a:noFill/>
          <a:ln w="9525">
            <a:noFill/>
            <a:miter lim="800000"/>
            <a:headEnd/>
            <a:tailEnd/>
          </a:ln>
        </p:spPr>
        <p:txBody>
          <a:bodyPr>
            <a:spAutoFit/>
          </a:bodyPr>
          <a:lstStyle/>
          <a:p>
            <a:pPr algn="ctr"/>
            <a:r>
              <a:rPr lang="en-US" sz="2200" b="1">
                <a:solidFill>
                  <a:schemeClr val="bg1"/>
                </a:solidFill>
                <a:latin typeface="Calibri" pitchFamily="34" charset="0"/>
              </a:rPr>
              <a:t>25</a:t>
            </a:r>
          </a:p>
        </p:txBody>
      </p:sp>
      <p:sp>
        <p:nvSpPr>
          <p:cNvPr id="106" name="Rectangle 105"/>
          <p:cNvSpPr/>
          <p:nvPr/>
        </p:nvSpPr>
        <p:spPr>
          <a:xfrm>
            <a:off x="468313" y="1700213"/>
            <a:ext cx="6477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a typeface="ＭＳ Ｐゴシック" charset="-128"/>
              </a:rPr>
              <a:t>No</a:t>
            </a:r>
            <a:endParaRPr lang="en-US" b="1" dirty="0">
              <a:solidFill>
                <a:schemeClr val="tx1"/>
              </a:solidFill>
              <a:latin typeface="Simplified Arabic" pitchFamily="18" charset="-78"/>
              <a:ea typeface="ＭＳ Ｐゴシック" charset="-128"/>
              <a:cs typeface="Simplified Arabic" pitchFamily="18" charset="-78"/>
            </a:endParaRPr>
          </a:p>
        </p:txBody>
      </p:sp>
      <p:sp>
        <p:nvSpPr>
          <p:cNvPr id="107" name="Rectangle 106"/>
          <p:cNvSpPr/>
          <p:nvPr/>
        </p:nvSpPr>
        <p:spPr>
          <a:xfrm>
            <a:off x="2627313" y="1700213"/>
            <a:ext cx="4968875"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HCB</a:t>
            </a:r>
            <a:endParaRPr lang="en-US" sz="2400" dirty="0">
              <a:solidFill>
                <a:schemeClr val="tx1"/>
              </a:solidFill>
              <a:latin typeface="Simplified Arabic" pitchFamily="18" charset="-78"/>
              <a:ea typeface="ＭＳ Ｐゴシック" charset="-128"/>
              <a:cs typeface="Simplified Arabic" pitchFamily="18" charset="-78"/>
            </a:endParaRPr>
          </a:p>
        </p:txBody>
      </p:sp>
      <p:sp>
        <p:nvSpPr>
          <p:cNvPr id="108" name="Rectangle 107"/>
          <p:cNvSpPr/>
          <p:nvPr/>
        </p:nvSpPr>
        <p:spPr>
          <a:xfrm>
            <a:off x="1116013" y="1700213"/>
            <a:ext cx="15113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Country</a:t>
            </a:r>
            <a:endParaRPr lang="en-US" sz="2400" b="1" dirty="0">
              <a:solidFill>
                <a:schemeClr val="tx1"/>
              </a:solidFill>
              <a:latin typeface="Simplified Arabic" pitchFamily="18" charset="-78"/>
              <a:ea typeface="ＭＳ Ｐゴシック" charset="-128"/>
              <a:cs typeface="Simplified Arabic" pitchFamily="18" charset="-78"/>
            </a:endParaRPr>
          </a:p>
        </p:txBody>
      </p:sp>
      <p:sp>
        <p:nvSpPr>
          <p:cNvPr id="109" name="Rectangle 108"/>
          <p:cNvSpPr/>
          <p:nvPr/>
        </p:nvSpPr>
        <p:spPr>
          <a:xfrm>
            <a:off x="7596188" y="1700213"/>
            <a:ext cx="10795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Logo</a:t>
            </a:r>
            <a:endParaRPr lang="en-US" sz="2400" b="1" dirty="0">
              <a:solidFill>
                <a:schemeClr val="tx1"/>
              </a:solidFill>
              <a:latin typeface="Simplified Arabic" pitchFamily="18" charset="-78"/>
              <a:ea typeface="ＭＳ Ｐゴシック" charset="-128"/>
              <a:cs typeface="Simplified Arabic" pitchFamily="18" charset="-78"/>
            </a:endParaRPr>
          </a:p>
        </p:txBody>
      </p:sp>
      <p:sp>
        <p:nvSpPr>
          <p:cNvPr id="110" name="Rectangle 109"/>
          <p:cNvSpPr/>
          <p:nvPr/>
        </p:nvSpPr>
        <p:spPr>
          <a:xfrm>
            <a:off x="468313" y="2276475"/>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a:t>
            </a:r>
          </a:p>
        </p:txBody>
      </p:sp>
      <p:sp>
        <p:nvSpPr>
          <p:cNvPr id="111" name="Rectangle 110"/>
          <p:cNvSpPr/>
          <p:nvPr/>
        </p:nvSpPr>
        <p:spPr>
          <a:xfrm>
            <a:off x="1116013" y="2276475"/>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a:t>
            </a:r>
          </a:p>
        </p:txBody>
      </p:sp>
      <p:sp>
        <p:nvSpPr>
          <p:cNvPr id="140" name="Rectangle 139"/>
          <p:cNvSpPr/>
          <p:nvPr/>
        </p:nvSpPr>
        <p:spPr>
          <a:xfrm>
            <a:off x="2627313" y="2276475"/>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Australian Halal Food Services (AHFS)</a:t>
            </a:r>
          </a:p>
        </p:txBody>
      </p:sp>
      <p:sp>
        <p:nvSpPr>
          <p:cNvPr id="141" name="Rectangle 140"/>
          <p:cNvSpPr/>
          <p:nvPr/>
        </p:nvSpPr>
        <p:spPr>
          <a:xfrm>
            <a:off x="7596188" y="2276475"/>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142" name="Rectangle 141"/>
          <p:cNvSpPr/>
          <p:nvPr/>
        </p:nvSpPr>
        <p:spPr>
          <a:xfrm>
            <a:off x="468313" y="2852738"/>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2</a:t>
            </a:r>
          </a:p>
        </p:txBody>
      </p:sp>
      <p:sp>
        <p:nvSpPr>
          <p:cNvPr id="143" name="Rectangle 142"/>
          <p:cNvSpPr/>
          <p:nvPr/>
        </p:nvSpPr>
        <p:spPr>
          <a:xfrm>
            <a:off x="1116013" y="2852738"/>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a:t>
            </a:r>
          </a:p>
        </p:txBody>
      </p:sp>
      <p:sp>
        <p:nvSpPr>
          <p:cNvPr id="144" name="Rectangle 143"/>
          <p:cNvSpPr/>
          <p:nvPr/>
        </p:nvSpPr>
        <p:spPr>
          <a:xfrm>
            <a:off x="1116013" y="3429000"/>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a:t>
            </a:r>
          </a:p>
        </p:txBody>
      </p:sp>
      <p:sp>
        <p:nvSpPr>
          <p:cNvPr id="145" name="Rectangle 144"/>
          <p:cNvSpPr/>
          <p:nvPr/>
        </p:nvSpPr>
        <p:spPr>
          <a:xfrm>
            <a:off x="1116013" y="4005263"/>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a:t>
            </a:r>
          </a:p>
        </p:txBody>
      </p:sp>
      <p:sp>
        <p:nvSpPr>
          <p:cNvPr id="146" name="Rectangle 145"/>
          <p:cNvSpPr/>
          <p:nvPr/>
        </p:nvSpPr>
        <p:spPr>
          <a:xfrm>
            <a:off x="1116013" y="4581525"/>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a:t>
            </a:r>
          </a:p>
        </p:txBody>
      </p:sp>
      <p:sp>
        <p:nvSpPr>
          <p:cNvPr id="147" name="Rectangle 146"/>
          <p:cNvSpPr/>
          <p:nvPr/>
        </p:nvSpPr>
        <p:spPr>
          <a:xfrm>
            <a:off x="1116013" y="5157788"/>
            <a:ext cx="15113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a:t>
            </a:r>
          </a:p>
        </p:txBody>
      </p:sp>
      <p:sp>
        <p:nvSpPr>
          <p:cNvPr id="148" name="Rectangle 147"/>
          <p:cNvSpPr/>
          <p:nvPr/>
        </p:nvSpPr>
        <p:spPr>
          <a:xfrm>
            <a:off x="1116013" y="5732463"/>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Netherlands</a:t>
            </a:r>
          </a:p>
        </p:txBody>
      </p:sp>
      <p:sp>
        <p:nvSpPr>
          <p:cNvPr id="149" name="Rectangle 148"/>
          <p:cNvSpPr/>
          <p:nvPr/>
        </p:nvSpPr>
        <p:spPr>
          <a:xfrm>
            <a:off x="468313" y="3429000"/>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3</a:t>
            </a:r>
          </a:p>
        </p:txBody>
      </p:sp>
      <p:sp>
        <p:nvSpPr>
          <p:cNvPr id="150" name="Rectangle 149"/>
          <p:cNvSpPr/>
          <p:nvPr/>
        </p:nvSpPr>
        <p:spPr>
          <a:xfrm>
            <a:off x="468313" y="4005263"/>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4</a:t>
            </a:r>
          </a:p>
        </p:txBody>
      </p:sp>
      <p:sp>
        <p:nvSpPr>
          <p:cNvPr id="151" name="Rectangle 150"/>
          <p:cNvSpPr/>
          <p:nvPr/>
        </p:nvSpPr>
        <p:spPr>
          <a:xfrm>
            <a:off x="468313" y="4581525"/>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5</a:t>
            </a:r>
          </a:p>
        </p:txBody>
      </p:sp>
      <p:sp>
        <p:nvSpPr>
          <p:cNvPr id="152" name="Rectangle 151"/>
          <p:cNvSpPr/>
          <p:nvPr/>
        </p:nvSpPr>
        <p:spPr>
          <a:xfrm>
            <a:off x="468313" y="5157788"/>
            <a:ext cx="6477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6</a:t>
            </a:r>
          </a:p>
        </p:txBody>
      </p:sp>
      <p:sp>
        <p:nvSpPr>
          <p:cNvPr id="153" name="Rectangle 152"/>
          <p:cNvSpPr/>
          <p:nvPr/>
        </p:nvSpPr>
        <p:spPr>
          <a:xfrm>
            <a:off x="468313" y="5732463"/>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7</a:t>
            </a:r>
          </a:p>
        </p:txBody>
      </p:sp>
      <p:sp>
        <p:nvSpPr>
          <p:cNvPr id="154" name="Rectangle 153"/>
          <p:cNvSpPr/>
          <p:nvPr/>
        </p:nvSpPr>
        <p:spPr>
          <a:xfrm>
            <a:off x="2627313" y="2852738"/>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Adelaide Mosque Islamic Society of South Australia</a:t>
            </a:r>
          </a:p>
        </p:txBody>
      </p:sp>
      <p:sp>
        <p:nvSpPr>
          <p:cNvPr id="155" name="Rectangle 154"/>
          <p:cNvSpPr/>
          <p:nvPr/>
        </p:nvSpPr>
        <p:spPr>
          <a:xfrm>
            <a:off x="2627313" y="3429000"/>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Association of Katanning Inc.</a:t>
            </a:r>
          </a:p>
        </p:txBody>
      </p:sp>
      <p:sp>
        <p:nvSpPr>
          <p:cNvPr id="156" name="Rectangle 155"/>
          <p:cNvSpPr/>
          <p:nvPr/>
        </p:nvSpPr>
        <p:spPr>
          <a:xfrm>
            <a:off x="2627313" y="4005263"/>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Co-ordinating Council of Victoria (ICCV)</a:t>
            </a:r>
          </a:p>
        </p:txBody>
      </p:sp>
      <p:sp>
        <p:nvSpPr>
          <p:cNvPr id="157" name="Rectangle 156"/>
          <p:cNvSpPr/>
          <p:nvPr/>
        </p:nvSpPr>
        <p:spPr>
          <a:xfrm>
            <a:off x="2627313" y="4581525"/>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The Australian Federation of Islamic Councils (AFIC)</a:t>
            </a:r>
          </a:p>
        </p:txBody>
      </p:sp>
      <p:sp>
        <p:nvSpPr>
          <p:cNvPr id="158" name="Rectangle 157"/>
          <p:cNvSpPr/>
          <p:nvPr/>
        </p:nvSpPr>
        <p:spPr>
          <a:xfrm>
            <a:off x="2627313" y="5157788"/>
            <a:ext cx="4968875"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The Perth Mosque of Western Australia Inc</a:t>
            </a:r>
          </a:p>
        </p:txBody>
      </p:sp>
      <p:sp>
        <p:nvSpPr>
          <p:cNvPr id="159" name="Rectangle 158"/>
          <p:cNvSpPr/>
          <p:nvPr/>
        </p:nvSpPr>
        <p:spPr>
          <a:xfrm>
            <a:off x="2627313" y="5732463"/>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Control Office of Halal Slaughtering &amp; Halal Quality Control</a:t>
            </a:r>
          </a:p>
        </p:txBody>
      </p:sp>
      <p:sp>
        <p:nvSpPr>
          <p:cNvPr id="160" name="Rectangle 159"/>
          <p:cNvSpPr/>
          <p:nvPr/>
        </p:nvSpPr>
        <p:spPr>
          <a:xfrm>
            <a:off x="7596188" y="2852738"/>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161" name="Rectangle 160"/>
          <p:cNvSpPr/>
          <p:nvPr/>
        </p:nvSpPr>
        <p:spPr>
          <a:xfrm>
            <a:off x="7596188" y="3429000"/>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162" name="Rectangle 161"/>
          <p:cNvSpPr/>
          <p:nvPr/>
        </p:nvSpPr>
        <p:spPr>
          <a:xfrm>
            <a:off x="7596188" y="4005263"/>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163" name="Rectangle 162"/>
          <p:cNvSpPr/>
          <p:nvPr/>
        </p:nvSpPr>
        <p:spPr>
          <a:xfrm>
            <a:off x="7596188" y="4581525"/>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164" name="Rectangle 163"/>
          <p:cNvSpPr/>
          <p:nvPr/>
        </p:nvSpPr>
        <p:spPr>
          <a:xfrm>
            <a:off x="7596188" y="5157788"/>
            <a:ext cx="10795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165" name="Rectangle 164"/>
          <p:cNvSpPr/>
          <p:nvPr/>
        </p:nvSpPr>
        <p:spPr>
          <a:xfrm>
            <a:off x="7596188" y="5732463"/>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pic>
        <p:nvPicPr>
          <p:cNvPr id="72748" name="Picture 139"/>
          <p:cNvPicPr>
            <a:picLocks noChangeAspect="1" noChangeArrowheads="1"/>
          </p:cNvPicPr>
          <p:nvPr/>
        </p:nvPicPr>
        <p:blipFill>
          <a:blip r:embed="rId2"/>
          <a:srcRect l="2908" t="2667" r="2908" b="2667"/>
          <a:stretch>
            <a:fillRect/>
          </a:stretch>
        </p:blipFill>
        <p:spPr bwMode="auto">
          <a:xfrm>
            <a:off x="7885113" y="2900363"/>
            <a:ext cx="485775" cy="457200"/>
          </a:xfrm>
          <a:prstGeom prst="rect">
            <a:avLst/>
          </a:prstGeom>
          <a:noFill/>
          <a:ln w="9525">
            <a:noFill/>
            <a:miter lim="800000"/>
            <a:headEnd/>
            <a:tailEnd/>
          </a:ln>
        </p:spPr>
      </p:pic>
      <p:pic>
        <p:nvPicPr>
          <p:cNvPr id="72749" name="Picture 140" descr="C:\Documents and Settings\aidaPC\My Documents\My Pictures\PIC 003.jpg"/>
          <p:cNvPicPr>
            <a:picLocks noChangeAspect="1" noChangeArrowheads="1"/>
          </p:cNvPicPr>
          <p:nvPr/>
        </p:nvPicPr>
        <p:blipFill>
          <a:blip r:embed="rId3"/>
          <a:srcRect l="30392" t="15060" r="54903" b="74959"/>
          <a:stretch>
            <a:fillRect/>
          </a:stretch>
        </p:blipFill>
        <p:spPr bwMode="auto">
          <a:xfrm>
            <a:off x="7885113" y="2349500"/>
            <a:ext cx="463550" cy="431800"/>
          </a:xfrm>
          <a:prstGeom prst="rect">
            <a:avLst/>
          </a:prstGeom>
          <a:noFill/>
          <a:ln w="9525">
            <a:noFill/>
            <a:miter lim="800000"/>
            <a:headEnd/>
            <a:tailEnd/>
          </a:ln>
        </p:spPr>
      </p:pic>
      <p:pic>
        <p:nvPicPr>
          <p:cNvPr id="72750" name="Picture 141"/>
          <p:cNvPicPr>
            <a:picLocks noChangeAspect="1" noChangeArrowheads="1"/>
          </p:cNvPicPr>
          <p:nvPr/>
        </p:nvPicPr>
        <p:blipFill>
          <a:blip r:embed="rId4"/>
          <a:srcRect/>
          <a:stretch>
            <a:fillRect/>
          </a:stretch>
        </p:blipFill>
        <p:spPr bwMode="auto">
          <a:xfrm>
            <a:off x="7885113" y="3486150"/>
            <a:ext cx="503237" cy="452438"/>
          </a:xfrm>
          <a:prstGeom prst="rect">
            <a:avLst/>
          </a:prstGeom>
          <a:noFill/>
          <a:ln w="9525">
            <a:noFill/>
            <a:miter lim="800000"/>
            <a:headEnd/>
            <a:tailEnd/>
          </a:ln>
        </p:spPr>
      </p:pic>
      <p:pic>
        <p:nvPicPr>
          <p:cNvPr id="72751" name="Picture 142"/>
          <p:cNvPicPr>
            <a:picLocks noChangeAspect="1" noChangeArrowheads="1"/>
          </p:cNvPicPr>
          <p:nvPr/>
        </p:nvPicPr>
        <p:blipFill>
          <a:blip r:embed="rId5"/>
          <a:srcRect/>
          <a:stretch>
            <a:fillRect/>
          </a:stretch>
        </p:blipFill>
        <p:spPr bwMode="auto">
          <a:xfrm>
            <a:off x="7885113" y="4049713"/>
            <a:ext cx="503237" cy="458787"/>
          </a:xfrm>
          <a:prstGeom prst="rect">
            <a:avLst/>
          </a:prstGeom>
          <a:noFill/>
          <a:ln w="9525">
            <a:noFill/>
            <a:miter lim="800000"/>
            <a:headEnd/>
            <a:tailEnd/>
          </a:ln>
        </p:spPr>
      </p:pic>
      <p:pic>
        <p:nvPicPr>
          <p:cNvPr id="72752" name="Picture 143" descr="C:\Documents and Settings\aidaPC\My Documents\My Pictures\PIC 002.jpg"/>
          <p:cNvPicPr>
            <a:picLocks noChangeAspect="1" noChangeArrowheads="1"/>
          </p:cNvPicPr>
          <p:nvPr/>
        </p:nvPicPr>
        <p:blipFill>
          <a:blip r:embed="rId6"/>
          <a:srcRect l="30392" t="17535" r="60783" b="76474"/>
          <a:stretch>
            <a:fillRect/>
          </a:stretch>
        </p:blipFill>
        <p:spPr bwMode="auto">
          <a:xfrm>
            <a:off x="7885113" y="4613275"/>
            <a:ext cx="503237" cy="460375"/>
          </a:xfrm>
          <a:prstGeom prst="rect">
            <a:avLst/>
          </a:prstGeom>
          <a:noFill/>
          <a:ln w="9525">
            <a:noFill/>
            <a:miter lim="800000"/>
            <a:headEnd/>
            <a:tailEnd/>
          </a:ln>
        </p:spPr>
      </p:pic>
      <p:pic>
        <p:nvPicPr>
          <p:cNvPr id="72753" name="Picture 144"/>
          <p:cNvPicPr>
            <a:picLocks noChangeAspect="1" noChangeArrowheads="1"/>
          </p:cNvPicPr>
          <p:nvPr/>
        </p:nvPicPr>
        <p:blipFill>
          <a:blip r:embed="rId7"/>
          <a:srcRect/>
          <a:stretch>
            <a:fillRect/>
          </a:stretch>
        </p:blipFill>
        <p:spPr bwMode="auto">
          <a:xfrm>
            <a:off x="7956550" y="5203825"/>
            <a:ext cx="452438" cy="457200"/>
          </a:xfrm>
          <a:prstGeom prst="rect">
            <a:avLst/>
          </a:prstGeom>
          <a:noFill/>
          <a:ln w="9525">
            <a:noFill/>
            <a:miter lim="800000"/>
            <a:headEnd/>
            <a:tailEnd/>
          </a:ln>
        </p:spPr>
      </p:pic>
      <p:pic>
        <p:nvPicPr>
          <p:cNvPr id="72754" name="Picture 145"/>
          <p:cNvPicPr>
            <a:picLocks noChangeAspect="1" noChangeArrowheads="1"/>
          </p:cNvPicPr>
          <p:nvPr/>
        </p:nvPicPr>
        <p:blipFill>
          <a:blip r:embed="rId8"/>
          <a:srcRect/>
          <a:stretch>
            <a:fillRect/>
          </a:stretch>
        </p:blipFill>
        <p:spPr bwMode="auto">
          <a:xfrm>
            <a:off x="7740650" y="5803900"/>
            <a:ext cx="863600" cy="428625"/>
          </a:xfrm>
          <a:prstGeom prst="rect">
            <a:avLst/>
          </a:prstGeom>
          <a:noFill/>
          <a:ln w="9525">
            <a:noFill/>
            <a:miter lim="800000"/>
            <a:headEnd/>
            <a:tailEnd/>
          </a:ln>
        </p:spPr>
      </p:pic>
      <p:sp>
        <p:nvSpPr>
          <p:cNvPr id="51" name="Rectangle 5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33400" y="842963"/>
            <a:ext cx="8153400" cy="341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800" dirty="0">
                <a:latin typeface="+mn-lt"/>
                <a:cs typeface="Times New Roman" pitchFamily="18" charset="0"/>
              </a:rPr>
              <a:t>An analysis on the Halal industry by Dubai chamber of commerce showed that the size on the demand for Halal food and non-food products is witnessing a remarkable rise in all parts of the world.</a:t>
            </a:r>
          </a:p>
        </p:txBody>
      </p:sp>
      <p:pic>
        <p:nvPicPr>
          <p:cNvPr id="9219" name="Picture 6"/>
          <p:cNvPicPr>
            <a:picLocks noChangeAspect="1" noChangeArrowheads="1"/>
          </p:cNvPicPr>
          <p:nvPr/>
        </p:nvPicPr>
        <p:blipFill>
          <a:blip r:embed="rId2"/>
          <a:srcRect/>
          <a:stretch>
            <a:fillRect/>
          </a:stretch>
        </p:blipFill>
        <p:spPr bwMode="auto">
          <a:xfrm>
            <a:off x="5697538" y="4419600"/>
            <a:ext cx="2760662" cy="1744663"/>
          </a:xfrm>
          <a:prstGeom prst="rect">
            <a:avLst/>
          </a:prstGeom>
          <a:noFill/>
          <a:ln w="9525">
            <a:noFill/>
            <a:miter lim="800000"/>
            <a:headEnd/>
            <a:tailEnd/>
          </a:ln>
        </p:spPr>
      </p:pic>
      <p:sp>
        <p:nvSpPr>
          <p:cNvPr id="4" name="Rectangle 3"/>
          <p:cNvSpPr>
            <a:spLocks noChangeArrowheads="1"/>
          </p:cNvSpPr>
          <p:nvPr/>
        </p:nvSpPr>
        <p:spPr bwMode="auto">
          <a:xfrm>
            <a:off x="76200" y="152400"/>
            <a:ext cx="8915400" cy="684213"/>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50000"/>
              </a:lnSpc>
              <a:spcBef>
                <a:spcPts val="600"/>
              </a:spcBef>
              <a:defRPr/>
            </a:pPr>
            <a:r>
              <a:rPr lang="en-US" sz="2800" b="1" dirty="0">
                <a:solidFill>
                  <a:schemeClr val="bg1"/>
                </a:solidFill>
                <a:latin typeface="+mn-lt"/>
                <a:cs typeface="Times New Roman" pitchFamily="18" charset="0"/>
              </a:rPr>
              <a:t>Introduction</a:t>
            </a:r>
          </a:p>
        </p:txBody>
      </p:sp>
      <p:sp>
        <p:nvSpPr>
          <p:cNvPr id="2" name="Rectangle 1"/>
          <p:cNvSpPr/>
          <p:nvPr/>
        </p:nvSpPr>
        <p:spPr>
          <a:xfrm>
            <a:off x="228600" y="6367463"/>
            <a:ext cx="8164513" cy="338137"/>
          </a:xfrm>
          <a:prstGeom prst="rect">
            <a:avLst/>
          </a:prstGeom>
        </p:spPr>
        <p:txBody>
          <a:bodyPr>
            <a:spAutoFit/>
          </a:bodyPr>
          <a:lstStyle/>
          <a:p>
            <a:pPr>
              <a:defRPr/>
            </a:pPr>
            <a:r>
              <a:rPr lang="en-US" sz="800" b="1" dirty="0">
                <a:latin typeface="+mn-lt"/>
              </a:rPr>
              <a:t>*Dubai chamber of commerce (2013). </a:t>
            </a:r>
            <a:r>
              <a:rPr lang="en-US" sz="800" b="1" dirty="0">
                <a:solidFill>
                  <a:srgbClr val="0070C0"/>
                </a:solidFill>
                <a:latin typeface="+mn-lt"/>
              </a:rPr>
              <a:t>http://www.dubaichamber.com/whats-happening/chamber_news/dubai-chamber-report-shows-increasing-preference-for-halal-food-as-global-market-grows-to-us1-1-trillion-in-2013</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468313" y="804863"/>
            <a:ext cx="8207375" cy="4032250"/>
            <a:chOff x="468313" y="2276476"/>
            <a:chExt cx="8207375" cy="4032249"/>
          </a:xfrm>
        </p:grpSpPr>
        <p:sp>
          <p:nvSpPr>
            <p:cNvPr id="58" name="Rectangle 57"/>
            <p:cNvSpPr/>
            <p:nvPr/>
          </p:nvSpPr>
          <p:spPr>
            <a:xfrm>
              <a:off x="468313" y="2276476"/>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8</a:t>
              </a:r>
            </a:p>
          </p:txBody>
        </p:sp>
        <p:sp>
          <p:nvSpPr>
            <p:cNvPr id="59" name="Rectangle 58"/>
            <p:cNvSpPr/>
            <p:nvPr/>
          </p:nvSpPr>
          <p:spPr>
            <a:xfrm>
              <a:off x="1116013" y="2276476"/>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New Zealand</a:t>
              </a:r>
            </a:p>
          </p:txBody>
        </p:sp>
        <p:sp>
          <p:nvSpPr>
            <p:cNvPr id="60" name="Rectangle 59"/>
            <p:cNvSpPr/>
            <p:nvPr/>
          </p:nvSpPr>
          <p:spPr>
            <a:xfrm>
              <a:off x="2627313" y="2276476"/>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Federation of Islamic Associations of New Zealand (FIANZ)</a:t>
              </a:r>
            </a:p>
          </p:txBody>
        </p:sp>
        <p:sp>
          <p:nvSpPr>
            <p:cNvPr id="61" name="Rectangle 60"/>
            <p:cNvSpPr/>
            <p:nvPr/>
          </p:nvSpPr>
          <p:spPr>
            <a:xfrm>
              <a:off x="7596188" y="2276476"/>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62" name="Rectangle 61"/>
            <p:cNvSpPr/>
            <p:nvPr/>
          </p:nvSpPr>
          <p:spPr>
            <a:xfrm>
              <a:off x="468313" y="2852738"/>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9</a:t>
              </a:r>
            </a:p>
          </p:txBody>
        </p:sp>
        <p:sp>
          <p:nvSpPr>
            <p:cNvPr id="63" name="Rectangle 62"/>
            <p:cNvSpPr/>
            <p:nvPr/>
          </p:nvSpPr>
          <p:spPr>
            <a:xfrm>
              <a:off x="1116013" y="2852738"/>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Philippines</a:t>
              </a:r>
            </a:p>
          </p:txBody>
        </p:sp>
        <p:sp>
          <p:nvSpPr>
            <p:cNvPr id="64" name="Rectangle 63"/>
            <p:cNvSpPr/>
            <p:nvPr/>
          </p:nvSpPr>
          <p:spPr>
            <a:xfrm>
              <a:off x="1116013" y="3429001"/>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Singapore</a:t>
              </a:r>
            </a:p>
          </p:txBody>
        </p:sp>
        <p:sp>
          <p:nvSpPr>
            <p:cNvPr id="65" name="Rectangle 64"/>
            <p:cNvSpPr/>
            <p:nvPr/>
          </p:nvSpPr>
          <p:spPr>
            <a:xfrm>
              <a:off x="1116013" y="4005263"/>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South Africa</a:t>
              </a:r>
            </a:p>
          </p:txBody>
        </p:sp>
        <p:sp>
          <p:nvSpPr>
            <p:cNvPr id="66" name="Rectangle 65"/>
            <p:cNvSpPr/>
            <p:nvPr/>
          </p:nvSpPr>
          <p:spPr>
            <a:xfrm>
              <a:off x="1116013" y="4581525"/>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Thailand</a:t>
              </a:r>
            </a:p>
          </p:txBody>
        </p:sp>
        <p:sp>
          <p:nvSpPr>
            <p:cNvPr id="67" name="Rectangle 66"/>
            <p:cNvSpPr/>
            <p:nvPr/>
          </p:nvSpPr>
          <p:spPr>
            <a:xfrm>
              <a:off x="1116013" y="5157787"/>
              <a:ext cx="15113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USA/Canada</a:t>
              </a:r>
            </a:p>
          </p:txBody>
        </p:sp>
        <p:sp>
          <p:nvSpPr>
            <p:cNvPr id="72" name="Rectangle 71"/>
            <p:cNvSpPr/>
            <p:nvPr/>
          </p:nvSpPr>
          <p:spPr>
            <a:xfrm>
              <a:off x="1116013" y="5732462"/>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USA</a:t>
              </a:r>
            </a:p>
          </p:txBody>
        </p:sp>
        <p:sp>
          <p:nvSpPr>
            <p:cNvPr id="73" name="Rectangle 72"/>
            <p:cNvSpPr/>
            <p:nvPr/>
          </p:nvSpPr>
          <p:spPr>
            <a:xfrm>
              <a:off x="468313" y="3429001"/>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10</a:t>
              </a:r>
            </a:p>
          </p:txBody>
        </p:sp>
        <p:sp>
          <p:nvSpPr>
            <p:cNvPr id="74" name="Rectangle 73"/>
            <p:cNvSpPr/>
            <p:nvPr/>
          </p:nvSpPr>
          <p:spPr>
            <a:xfrm>
              <a:off x="468313" y="4005263"/>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11</a:t>
              </a:r>
            </a:p>
          </p:txBody>
        </p:sp>
        <p:sp>
          <p:nvSpPr>
            <p:cNvPr id="75" name="Rectangle 74"/>
            <p:cNvSpPr/>
            <p:nvPr/>
          </p:nvSpPr>
          <p:spPr>
            <a:xfrm>
              <a:off x="468313" y="4581525"/>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12</a:t>
              </a:r>
            </a:p>
          </p:txBody>
        </p:sp>
        <p:sp>
          <p:nvSpPr>
            <p:cNvPr id="76" name="Rectangle 75"/>
            <p:cNvSpPr/>
            <p:nvPr/>
          </p:nvSpPr>
          <p:spPr>
            <a:xfrm>
              <a:off x="468313" y="5157787"/>
              <a:ext cx="6477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13</a:t>
              </a:r>
            </a:p>
          </p:txBody>
        </p:sp>
        <p:sp>
          <p:nvSpPr>
            <p:cNvPr id="77" name="Rectangle 76"/>
            <p:cNvSpPr/>
            <p:nvPr/>
          </p:nvSpPr>
          <p:spPr>
            <a:xfrm>
              <a:off x="468313" y="5732462"/>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14</a:t>
              </a:r>
            </a:p>
          </p:txBody>
        </p:sp>
        <p:sp>
          <p:nvSpPr>
            <p:cNvPr id="78" name="Rectangle 77"/>
            <p:cNvSpPr/>
            <p:nvPr/>
          </p:nvSpPr>
          <p:spPr>
            <a:xfrm>
              <a:off x="2627313" y="2852738"/>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Da’wah Council of the Philippines (IDCP)</a:t>
              </a:r>
            </a:p>
          </p:txBody>
        </p:sp>
        <p:sp>
          <p:nvSpPr>
            <p:cNvPr id="79" name="Rectangle 78"/>
            <p:cNvSpPr/>
            <p:nvPr/>
          </p:nvSpPr>
          <p:spPr>
            <a:xfrm>
              <a:off x="2627313" y="3429001"/>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Religious Council of Singapore (MUIS)</a:t>
              </a:r>
            </a:p>
          </p:txBody>
        </p:sp>
        <p:sp>
          <p:nvSpPr>
            <p:cNvPr id="80" name="Rectangle 79"/>
            <p:cNvSpPr/>
            <p:nvPr/>
          </p:nvSpPr>
          <p:spPr>
            <a:xfrm>
              <a:off x="2627313" y="4005263"/>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South African National Halaal Authority (SANHA)</a:t>
              </a:r>
            </a:p>
          </p:txBody>
        </p:sp>
        <p:sp>
          <p:nvSpPr>
            <p:cNvPr id="81" name="Rectangle 80"/>
            <p:cNvSpPr/>
            <p:nvPr/>
          </p:nvSpPr>
          <p:spPr>
            <a:xfrm>
              <a:off x="2627313" y="4581525"/>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The Central Islamic Committee  of Thailand (CICOT)</a:t>
              </a:r>
            </a:p>
          </p:txBody>
        </p:sp>
        <p:sp>
          <p:nvSpPr>
            <p:cNvPr id="82" name="Rectangle 81"/>
            <p:cNvSpPr/>
            <p:nvPr/>
          </p:nvSpPr>
          <p:spPr>
            <a:xfrm>
              <a:off x="2627313" y="5157787"/>
              <a:ext cx="4968875"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Food and Nutritional Council of America (IFANCA)</a:t>
              </a:r>
            </a:p>
          </p:txBody>
        </p:sp>
        <p:sp>
          <p:nvSpPr>
            <p:cNvPr id="83" name="Rectangle 82"/>
            <p:cNvSpPr/>
            <p:nvPr/>
          </p:nvSpPr>
          <p:spPr>
            <a:xfrm>
              <a:off x="2627313" y="5732462"/>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Services of America (ISA)</a:t>
              </a:r>
            </a:p>
          </p:txBody>
        </p:sp>
        <p:sp>
          <p:nvSpPr>
            <p:cNvPr id="84" name="Rectangle 83"/>
            <p:cNvSpPr/>
            <p:nvPr/>
          </p:nvSpPr>
          <p:spPr>
            <a:xfrm>
              <a:off x="7596188" y="2852738"/>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85" name="Rectangle 84"/>
            <p:cNvSpPr/>
            <p:nvPr/>
          </p:nvSpPr>
          <p:spPr>
            <a:xfrm>
              <a:off x="7596188" y="3429001"/>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86" name="Rectangle 85"/>
            <p:cNvSpPr/>
            <p:nvPr/>
          </p:nvSpPr>
          <p:spPr>
            <a:xfrm>
              <a:off x="7596188" y="4005263"/>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87" name="Rectangle 86"/>
            <p:cNvSpPr/>
            <p:nvPr/>
          </p:nvSpPr>
          <p:spPr>
            <a:xfrm>
              <a:off x="7596188" y="4581525"/>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88" name="Rectangle 87"/>
            <p:cNvSpPr/>
            <p:nvPr/>
          </p:nvSpPr>
          <p:spPr>
            <a:xfrm>
              <a:off x="7596188" y="5157787"/>
              <a:ext cx="10795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89" name="Rectangle 88"/>
            <p:cNvSpPr/>
            <p:nvPr/>
          </p:nvSpPr>
          <p:spPr>
            <a:xfrm>
              <a:off x="7596188" y="5732462"/>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pic>
          <p:nvPicPr>
            <p:cNvPr id="73764" name="Picture 96" descr="C:\Documents and Settings\aidaPC\Desktop\bangkok\Logo.jpg"/>
            <p:cNvPicPr>
              <a:picLocks noChangeAspect="1" noChangeArrowheads="1"/>
            </p:cNvPicPr>
            <p:nvPr/>
          </p:nvPicPr>
          <p:blipFill>
            <a:blip r:embed="rId2"/>
            <a:srcRect l="57281" t="15408" r="35785" b="79633"/>
            <a:stretch>
              <a:fillRect/>
            </a:stretch>
          </p:blipFill>
          <p:spPr bwMode="auto">
            <a:xfrm>
              <a:off x="7885113" y="2903538"/>
              <a:ext cx="503237" cy="460375"/>
            </a:xfrm>
            <a:prstGeom prst="rect">
              <a:avLst/>
            </a:prstGeom>
            <a:solidFill>
              <a:srgbClr val="FFFFFF"/>
            </a:solidFill>
            <a:ln w="9525">
              <a:noFill/>
              <a:miter lim="800000"/>
              <a:headEnd/>
              <a:tailEnd/>
            </a:ln>
          </p:spPr>
        </p:pic>
        <p:pic>
          <p:nvPicPr>
            <p:cNvPr id="73765" name="Picture 97"/>
            <p:cNvPicPr>
              <a:picLocks noChangeAspect="1" noChangeArrowheads="1"/>
            </p:cNvPicPr>
            <p:nvPr/>
          </p:nvPicPr>
          <p:blipFill>
            <a:blip r:embed="rId3"/>
            <a:srcRect/>
            <a:stretch>
              <a:fillRect/>
            </a:stretch>
          </p:blipFill>
          <p:spPr bwMode="auto">
            <a:xfrm>
              <a:off x="7885113" y="3500438"/>
              <a:ext cx="498475" cy="466725"/>
            </a:xfrm>
            <a:prstGeom prst="rect">
              <a:avLst/>
            </a:prstGeom>
            <a:noFill/>
            <a:ln w="1">
              <a:noFill/>
              <a:miter lim="800000"/>
              <a:headEnd/>
              <a:tailEnd/>
            </a:ln>
          </p:spPr>
        </p:pic>
        <p:pic>
          <p:nvPicPr>
            <p:cNvPr id="73766" name="Picture 98"/>
            <p:cNvPicPr>
              <a:picLocks noChangeAspect="1" noChangeArrowheads="1"/>
            </p:cNvPicPr>
            <p:nvPr/>
          </p:nvPicPr>
          <p:blipFill>
            <a:blip r:embed="rId4"/>
            <a:srcRect/>
            <a:stretch>
              <a:fillRect/>
            </a:stretch>
          </p:blipFill>
          <p:spPr bwMode="auto">
            <a:xfrm>
              <a:off x="7667625" y="4624388"/>
              <a:ext cx="865188" cy="512762"/>
            </a:xfrm>
            <a:prstGeom prst="rect">
              <a:avLst/>
            </a:prstGeom>
            <a:noFill/>
            <a:ln w="1">
              <a:noFill/>
              <a:miter lim="800000"/>
              <a:headEnd/>
              <a:tailEnd/>
            </a:ln>
          </p:spPr>
        </p:pic>
        <p:pic>
          <p:nvPicPr>
            <p:cNvPr id="73767" name="Picture 99"/>
            <p:cNvPicPr>
              <a:picLocks noChangeAspect="1" noChangeArrowheads="1"/>
            </p:cNvPicPr>
            <p:nvPr/>
          </p:nvPicPr>
          <p:blipFill>
            <a:blip r:embed="rId5"/>
            <a:srcRect l="388" r="88844" b="8139"/>
            <a:stretch>
              <a:fillRect/>
            </a:stretch>
          </p:blipFill>
          <p:spPr bwMode="auto">
            <a:xfrm>
              <a:off x="7904163" y="5789613"/>
              <a:ext cx="454025" cy="447675"/>
            </a:xfrm>
            <a:prstGeom prst="rect">
              <a:avLst/>
            </a:prstGeom>
            <a:noFill/>
            <a:ln w="1">
              <a:noFill/>
              <a:miter lim="800000"/>
              <a:headEnd/>
              <a:tailEnd/>
            </a:ln>
          </p:spPr>
        </p:pic>
        <p:pic>
          <p:nvPicPr>
            <p:cNvPr id="73768" name="Picture 100"/>
            <p:cNvPicPr>
              <a:picLocks noChangeAspect="1" noChangeArrowheads="1"/>
            </p:cNvPicPr>
            <p:nvPr/>
          </p:nvPicPr>
          <p:blipFill>
            <a:blip r:embed="rId6"/>
            <a:srcRect/>
            <a:stretch>
              <a:fillRect/>
            </a:stretch>
          </p:blipFill>
          <p:spPr bwMode="auto">
            <a:xfrm>
              <a:off x="7740650" y="5300663"/>
              <a:ext cx="782638" cy="315912"/>
            </a:xfrm>
            <a:prstGeom prst="rect">
              <a:avLst/>
            </a:prstGeom>
            <a:noFill/>
            <a:ln w="9525">
              <a:noFill/>
              <a:miter lim="800000"/>
              <a:headEnd/>
              <a:tailEnd/>
            </a:ln>
          </p:spPr>
        </p:pic>
        <p:pic>
          <p:nvPicPr>
            <p:cNvPr id="73769" name="Picture 101"/>
            <p:cNvPicPr>
              <a:picLocks noChangeAspect="1" noChangeArrowheads="1"/>
            </p:cNvPicPr>
            <p:nvPr/>
          </p:nvPicPr>
          <p:blipFill>
            <a:blip r:embed="rId7"/>
            <a:srcRect/>
            <a:stretch>
              <a:fillRect/>
            </a:stretch>
          </p:blipFill>
          <p:spPr bwMode="auto">
            <a:xfrm>
              <a:off x="7885113" y="4076700"/>
              <a:ext cx="503237" cy="404813"/>
            </a:xfrm>
            <a:prstGeom prst="rect">
              <a:avLst/>
            </a:prstGeom>
            <a:noFill/>
            <a:ln w="9525">
              <a:noFill/>
              <a:miter lim="800000"/>
              <a:headEnd/>
              <a:tailEnd/>
            </a:ln>
          </p:spPr>
        </p:pic>
        <p:pic>
          <p:nvPicPr>
            <p:cNvPr id="73770" name="Picture 102"/>
            <p:cNvPicPr>
              <a:picLocks noChangeAspect="1" noChangeArrowheads="1"/>
            </p:cNvPicPr>
            <p:nvPr/>
          </p:nvPicPr>
          <p:blipFill>
            <a:blip r:embed="rId8"/>
            <a:srcRect/>
            <a:stretch>
              <a:fillRect/>
            </a:stretch>
          </p:blipFill>
          <p:spPr bwMode="auto">
            <a:xfrm>
              <a:off x="7885113" y="2344738"/>
              <a:ext cx="574675" cy="436562"/>
            </a:xfrm>
            <a:prstGeom prst="rect">
              <a:avLst/>
            </a:prstGeom>
            <a:noFill/>
            <a:ln w="9525">
              <a:noFill/>
              <a:miter lim="800000"/>
              <a:headEnd/>
              <a:tailEnd/>
            </a:ln>
          </p:spPr>
        </p:pic>
      </p:grpSp>
      <p:sp>
        <p:nvSpPr>
          <p:cNvPr id="37891" name="Rectangle 3"/>
          <p:cNvSpPr txBox="1">
            <a:spLocks noChangeArrowheads="1"/>
          </p:cNvSpPr>
          <p:nvPr/>
        </p:nvSpPr>
        <p:spPr bwMode="auto">
          <a:xfrm>
            <a:off x="228600" y="4876800"/>
            <a:ext cx="8610600" cy="1905000"/>
          </a:xfrm>
          <a:prstGeom prst="rect">
            <a:avLst/>
          </a:prstGeom>
          <a:solidFill>
            <a:schemeClr val="accent6">
              <a:lumMod val="40000"/>
              <a:lumOff val="60000"/>
            </a:schemeClr>
          </a:solidFill>
          <a:ln w="9525">
            <a:solidFill>
              <a:schemeClr val="accent1"/>
            </a:solidFill>
            <a:miter lim="800000"/>
            <a:headEnd/>
            <a:tailEnd/>
          </a:ln>
        </p:spPr>
        <p:txBody>
          <a:bodyPr rIns="0"/>
          <a:lstStyle/>
          <a:p>
            <a:pPr algn="just">
              <a:lnSpc>
                <a:spcPct val="150000"/>
              </a:lnSpc>
              <a:defRPr/>
            </a:pPr>
            <a:r>
              <a:rPr lang="en-US" sz="2000" dirty="0">
                <a:latin typeface="Times New Roman" pitchFamily="18" charset="0"/>
                <a:ea typeface="ＭＳ Ｐゴシック" pitchFamily="34" charset="-128"/>
                <a:cs typeface="Times New Roman" pitchFamily="18" charset="0"/>
              </a:rPr>
              <a:t>Halal certification bodies in non-Muslim countries are important because they provide valuable information from day to day on Halal, Haram and the doubts in products &amp; services to warn Muslims worldwide. In addition, HCBs act as a working tools in the field of Halal consultancies.</a:t>
            </a:r>
          </a:p>
        </p:txBody>
      </p:sp>
      <p:sp>
        <p:nvSpPr>
          <p:cNvPr id="43" name="Rectangle 42"/>
          <p:cNvSpPr/>
          <p:nvPr/>
        </p:nvSpPr>
        <p:spPr>
          <a:xfrm>
            <a:off x="468313" y="261938"/>
            <a:ext cx="6477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a typeface="ＭＳ Ｐゴシック" charset="-128"/>
              </a:rPr>
              <a:t>No</a:t>
            </a:r>
            <a:endParaRPr lang="en-US" b="1" dirty="0">
              <a:solidFill>
                <a:schemeClr val="tx1"/>
              </a:solidFill>
              <a:latin typeface="Simplified Arabic" pitchFamily="18" charset="-78"/>
              <a:ea typeface="ＭＳ Ｐゴシック" charset="-128"/>
              <a:cs typeface="Simplified Arabic" pitchFamily="18" charset="-78"/>
            </a:endParaRPr>
          </a:p>
        </p:txBody>
      </p:sp>
      <p:sp>
        <p:nvSpPr>
          <p:cNvPr id="44" name="Rectangle 43"/>
          <p:cNvSpPr/>
          <p:nvPr/>
        </p:nvSpPr>
        <p:spPr>
          <a:xfrm>
            <a:off x="2627313" y="261938"/>
            <a:ext cx="4968875"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HCB</a:t>
            </a:r>
            <a:endParaRPr lang="en-US" sz="2400" dirty="0">
              <a:solidFill>
                <a:schemeClr val="tx1"/>
              </a:solidFill>
              <a:latin typeface="Simplified Arabic" pitchFamily="18" charset="-78"/>
              <a:ea typeface="ＭＳ Ｐゴシック" charset="-128"/>
              <a:cs typeface="Simplified Arabic" pitchFamily="18" charset="-78"/>
            </a:endParaRPr>
          </a:p>
        </p:txBody>
      </p:sp>
      <p:sp>
        <p:nvSpPr>
          <p:cNvPr id="45" name="Rectangle 44"/>
          <p:cNvSpPr/>
          <p:nvPr/>
        </p:nvSpPr>
        <p:spPr>
          <a:xfrm>
            <a:off x="1116013" y="261938"/>
            <a:ext cx="15113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Country</a:t>
            </a:r>
            <a:endParaRPr lang="en-US" sz="2400" b="1" dirty="0">
              <a:solidFill>
                <a:schemeClr val="tx1"/>
              </a:solidFill>
              <a:latin typeface="Simplified Arabic" pitchFamily="18" charset="-78"/>
              <a:ea typeface="ＭＳ Ｐゴシック" charset="-128"/>
              <a:cs typeface="Simplified Arabic" pitchFamily="18" charset="-78"/>
            </a:endParaRPr>
          </a:p>
        </p:txBody>
      </p:sp>
      <p:sp>
        <p:nvSpPr>
          <p:cNvPr id="46" name="Rectangle 45"/>
          <p:cNvSpPr/>
          <p:nvPr/>
        </p:nvSpPr>
        <p:spPr>
          <a:xfrm>
            <a:off x="7596188" y="261938"/>
            <a:ext cx="10795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Logo</a:t>
            </a:r>
            <a:endParaRPr lang="en-US" sz="2400" b="1" dirty="0">
              <a:solidFill>
                <a:schemeClr val="tx1"/>
              </a:solidFill>
              <a:latin typeface="Simplified Arabic" pitchFamily="18" charset="-78"/>
              <a:ea typeface="ＭＳ Ｐゴシック" charset="-12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2205038"/>
          </a:xfrm>
          <a:prstGeom prst="rect">
            <a:avLst/>
          </a:prstGeom>
        </p:spPr>
        <p:txBody>
          <a:bodyPr>
            <a:spAutoFit/>
          </a:bodyPr>
          <a:lstStyle/>
          <a:p>
            <a:pPr marL="457200" indent="-457200" algn="just">
              <a:lnSpc>
                <a:spcPct val="200000"/>
              </a:lnSpc>
              <a:buFont typeface="Courier New" pitchFamily="49" charset="0"/>
              <a:buChar char="o"/>
              <a:defRPr/>
            </a:pPr>
            <a:r>
              <a:rPr lang="en-US" sz="2400" dirty="0">
                <a:latin typeface="+mn-lt"/>
                <a:cs typeface="Times New Roman" pitchFamily="18" charset="0"/>
              </a:rPr>
              <a:t>Halal Traceability/</a:t>
            </a:r>
            <a:r>
              <a:rPr lang="en-US" sz="2400" dirty="0" err="1">
                <a:latin typeface="+mn-lt"/>
                <a:cs typeface="Times New Roman" pitchFamily="18" charset="0"/>
              </a:rPr>
              <a:t>HalalHaccp</a:t>
            </a:r>
            <a:r>
              <a:rPr lang="en-US" sz="2400" dirty="0">
                <a:latin typeface="+mn-lt"/>
              </a:rPr>
              <a:t> by themselves are services that a Halal certification body can provide to the Halal industry. HFFIA of the Netherland specialized in such services.</a:t>
            </a:r>
            <a:endParaRPr lang="en-US" sz="2400" dirty="0">
              <a:solidFill>
                <a:schemeClr val="bg1"/>
              </a:solidFill>
              <a:latin typeface="+mn-lt"/>
              <a:cs typeface="Times New Roman" pitchFamily="18" charset="0"/>
            </a:endParaRPr>
          </a:p>
        </p:txBody>
      </p:sp>
      <p:sp>
        <p:nvSpPr>
          <p:cNvPr id="3" name="Rectangle 2"/>
          <p:cNvSpPr/>
          <p:nvPr/>
        </p:nvSpPr>
        <p:spPr>
          <a:xfrm>
            <a:off x="107950" y="152400"/>
            <a:ext cx="880745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2800" b="1" dirty="0">
                <a:solidFill>
                  <a:schemeClr val="tx1"/>
                </a:solidFill>
                <a:cs typeface="Times New Roman" pitchFamily="18" charset="0"/>
              </a:rPr>
              <a:t>Halal Traceability/HalalHaccp</a:t>
            </a:r>
          </a:p>
        </p:txBody>
      </p:sp>
      <p:sp>
        <p:nvSpPr>
          <p:cNvPr id="5" name="Rectangle 4"/>
          <p:cNvSpPr/>
          <p:nvPr/>
        </p:nvSpPr>
        <p:spPr>
          <a:xfrm>
            <a:off x="228600" y="3429000"/>
            <a:ext cx="8763000" cy="2862263"/>
          </a:xfrm>
          <a:prstGeom prst="rect">
            <a:avLst/>
          </a:prstGeom>
        </p:spPr>
        <p:txBody>
          <a:bodyPr>
            <a:spAutoFit/>
          </a:bodyPr>
          <a:lstStyle/>
          <a:p>
            <a:pPr marL="457200" indent="-457200" algn="just">
              <a:lnSpc>
                <a:spcPct val="150000"/>
              </a:lnSpc>
              <a:buFont typeface="Courier New" pitchFamily="49" charset="0"/>
              <a:buChar char="o"/>
              <a:defRPr/>
            </a:pPr>
            <a:r>
              <a:rPr lang="en-US" sz="2400" dirty="0">
                <a:latin typeface="+mn-lt"/>
                <a:cs typeface="Times New Roman" pitchFamily="18" charset="0"/>
              </a:rPr>
              <a:t>Halal Traceability trace the origin of Halal raw material throughout its chain to assure its Halalness. In addition, the HalalHaccp service which is a food safety service that insure that the Halal food which is under certification meets the ISO22000 international food safety standard.</a:t>
            </a:r>
          </a:p>
        </p:txBody>
      </p:sp>
      <p:sp>
        <p:nvSpPr>
          <p:cNvPr id="6" name="Freeform 5"/>
          <p:cNvSpPr/>
          <p:nvPr/>
        </p:nvSpPr>
        <p:spPr>
          <a:xfrm>
            <a:off x="228600" y="6267450"/>
            <a:ext cx="8686800" cy="4381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0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2557463"/>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cs typeface="Times New Roman" pitchFamily="18" charset="0"/>
              </a:rPr>
              <a:t>Halal cleansing services is another service that can be provided by a Halal certification body. Halal Control of Germany is specialized of such services. </a:t>
            </a: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150000"/>
              </a:lnSpc>
              <a:defRPr/>
            </a:pPr>
            <a:r>
              <a:rPr lang="en-US" sz="2800" b="1" dirty="0">
                <a:solidFill>
                  <a:schemeClr val="tx1"/>
                </a:solidFill>
                <a:cs typeface="Times New Roman" pitchFamily="18" charset="0"/>
              </a:rPr>
              <a:t>Halal cleansing services</a:t>
            </a:r>
          </a:p>
        </p:txBody>
      </p:sp>
      <p:sp>
        <p:nvSpPr>
          <p:cNvPr id="5" name="Rectangle 4"/>
          <p:cNvSpPr/>
          <p:nvPr/>
        </p:nvSpPr>
        <p:spPr>
          <a:xfrm>
            <a:off x="228600" y="3714750"/>
            <a:ext cx="8763000" cy="1695450"/>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cs typeface="Times New Roman" pitchFamily="18" charset="0"/>
              </a:rPr>
              <a:t>Halal cleansing services</a:t>
            </a:r>
            <a:r>
              <a:rPr lang="en-US" sz="2800" dirty="0">
                <a:solidFill>
                  <a:schemeClr val="bg1"/>
                </a:solidFill>
                <a:latin typeface="+mn-lt"/>
                <a:cs typeface="Times New Roman" pitchFamily="18" charset="0"/>
              </a:rPr>
              <a:t> </a:t>
            </a:r>
            <a:r>
              <a:rPr lang="en-US" sz="2800" dirty="0">
                <a:latin typeface="+mn-lt"/>
                <a:cs typeface="Times New Roman" pitchFamily="18" charset="0"/>
              </a:rPr>
              <a:t>switch the non-Halal processing lines to Halal processing lines.</a:t>
            </a:r>
          </a:p>
        </p:txBody>
      </p:sp>
      <p:sp>
        <p:nvSpPr>
          <p:cNvPr id="6" name="Freeform 5"/>
          <p:cNvSpPr/>
          <p:nvPr/>
        </p:nvSpPr>
        <p:spPr>
          <a:xfrm>
            <a:off x="228600" y="6267450"/>
            <a:ext cx="8686800" cy="4381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0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763000" cy="2557463"/>
          </a:xfrm>
          <a:prstGeom prst="rect">
            <a:avLst/>
          </a:prstGeom>
        </p:spPr>
        <p:txBody>
          <a:bodyPr>
            <a:spAutoFit/>
          </a:bodyPr>
          <a:lstStyle/>
          <a:p>
            <a:pPr marL="342900" indent="-342900" algn="just">
              <a:lnSpc>
                <a:spcPct val="200000"/>
              </a:lnSpc>
              <a:buFont typeface="Courier New" pitchFamily="49" charset="0"/>
              <a:buChar char="o"/>
              <a:defRPr/>
            </a:pPr>
            <a:r>
              <a:rPr lang="en-US" sz="2800" dirty="0">
                <a:latin typeface="+mn-lt"/>
                <a:cs typeface="Times New Roman" pitchFamily="18" charset="0"/>
              </a:rPr>
              <a:t>Halal R&amp;D and Halal innovation</a:t>
            </a:r>
            <a:r>
              <a:rPr lang="en-US" sz="2800" b="1" dirty="0">
                <a:solidFill>
                  <a:schemeClr val="bg1"/>
                </a:solidFill>
                <a:latin typeface="+mn-lt"/>
                <a:cs typeface="Times New Roman" pitchFamily="18" charset="0"/>
              </a:rPr>
              <a:t> </a:t>
            </a:r>
            <a:r>
              <a:rPr lang="en-US" sz="2800" dirty="0">
                <a:latin typeface="+mn-lt"/>
                <a:cs typeface="Times New Roman" pitchFamily="18" charset="0"/>
              </a:rPr>
              <a:t>will encourage the search for new Halal raw materials, Halal testing analyses, and new markets to increase profits.</a:t>
            </a:r>
          </a:p>
        </p:txBody>
      </p:sp>
      <p:sp>
        <p:nvSpPr>
          <p:cNvPr id="3" name="Rectangle 2"/>
          <p:cNvSpPr/>
          <p:nvPr/>
        </p:nvSpPr>
        <p:spPr>
          <a:xfrm>
            <a:off x="0" y="0"/>
            <a:ext cx="9144000" cy="685800"/>
          </a:xfrm>
          <a:prstGeom prst="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150000"/>
              </a:lnSpc>
              <a:defRPr/>
            </a:pPr>
            <a:r>
              <a:rPr lang="en-US" sz="2800" b="1" dirty="0">
                <a:solidFill>
                  <a:schemeClr val="tx1"/>
                </a:solidFill>
                <a:cs typeface="Times New Roman" pitchFamily="18" charset="0"/>
              </a:rPr>
              <a:t>Halal R&amp;D and Halal innovation</a:t>
            </a:r>
          </a:p>
        </p:txBody>
      </p:sp>
      <p:sp>
        <p:nvSpPr>
          <p:cNvPr id="4" name="Freeform 3"/>
          <p:cNvSpPr/>
          <p:nvPr/>
        </p:nvSpPr>
        <p:spPr>
          <a:xfrm>
            <a:off x="228600" y="6267450"/>
            <a:ext cx="8686800" cy="438150"/>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70C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ctr">
              <a:defRPr/>
            </a:pPr>
            <a:r>
              <a:rPr lang="en-US" sz="2000" b="1" dirty="0"/>
              <a:t>No information is available on the value of this segment of the  Halal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2"/>
          <a:srcRect/>
          <a:stretch>
            <a:fillRect/>
          </a:stretch>
        </p:blipFill>
        <p:spPr bwMode="auto">
          <a:xfrm>
            <a:off x="7315200" y="863600"/>
            <a:ext cx="1057275" cy="790575"/>
          </a:xfrm>
          <a:prstGeom prst="rect">
            <a:avLst/>
          </a:prstGeom>
          <a:noFill/>
          <a:ln w="9525">
            <a:noFill/>
            <a:miter lim="800000"/>
            <a:headEnd/>
            <a:tailEnd/>
          </a:ln>
        </p:spPr>
      </p:pic>
      <p:sp>
        <p:nvSpPr>
          <p:cNvPr id="77827" name="Title 1"/>
          <p:cNvSpPr>
            <a:spLocks noGrp="1"/>
          </p:cNvSpPr>
          <p:nvPr>
            <p:ph type="title"/>
          </p:nvPr>
        </p:nvSpPr>
        <p:spPr>
          <a:xfrm>
            <a:off x="381000" y="152400"/>
            <a:ext cx="8229600" cy="533400"/>
          </a:xfrm>
          <a:solidFill>
            <a:srgbClr val="00B050"/>
          </a:solidFill>
        </p:spPr>
        <p:txBody>
          <a:bodyPr/>
          <a:lstStyle/>
          <a:p>
            <a:pPr algn="just"/>
            <a:r>
              <a:rPr lang="en-US" sz="2800" b="1" smtClean="0">
                <a:solidFill>
                  <a:schemeClr val="bg1"/>
                </a:solidFill>
                <a:latin typeface="Times New Roman" pitchFamily="18" charset="0"/>
                <a:cs typeface="Times New Roman" pitchFamily="18" charset="0"/>
              </a:rPr>
              <a:t>Trade Issues</a:t>
            </a:r>
          </a:p>
        </p:txBody>
      </p:sp>
      <p:sp>
        <p:nvSpPr>
          <p:cNvPr id="7" name="Content Placeholder 2"/>
          <p:cNvSpPr txBox="1">
            <a:spLocks/>
          </p:cNvSpPr>
          <p:nvPr/>
        </p:nvSpPr>
        <p:spPr bwMode="auto">
          <a:xfrm>
            <a:off x="685800" y="1219200"/>
            <a:ext cx="7848600" cy="4876800"/>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200000"/>
              </a:lnSpc>
              <a:buSzPct val="75000"/>
              <a:buFont typeface="+mj-lt"/>
              <a:buAutoNum type="arabicPeriod"/>
              <a:defRPr/>
            </a:pPr>
            <a:r>
              <a:rPr lang="en-US" sz="2400" dirty="0" smtClean="0">
                <a:latin typeface="Times New Roman" pitchFamily="18" charset="0"/>
                <a:ea typeface="ＭＳ Ｐゴシック" pitchFamily="34" charset="-128"/>
                <a:cs typeface="Times New Roman" pitchFamily="18" charset="0"/>
              </a:rPr>
              <a:t>The Halal market is huge and is global</a:t>
            </a:r>
          </a:p>
          <a:p>
            <a:pPr marL="457200" indent="-457200">
              <a:lnSpc>
                <a:spcPct val="200000"/>
              </a:lnSpc>
              <a:buSzPct val="75000"/>
              <a:buFont typeface="+mj-lt"/>
              <a:buAutoNum type="arabicPeriod"/>
              <a:defRPr/>
            </a:pPr>
            <a:r>
              <a:rPr lang="en-US" sz="2400" dirty="0" smtClean="0">
                <a:latin typeface="Times New Roman" pitchFamily="18" charset="0"/>
                <a:ea typeface="ＭＳ Ｐゴシック" pitchFamily="34" charset="-128"/>
                <a:cs typeface="Times New Roman" pitchFamily="18" charset="0"/>
              </a:rPr>
              <a:t>But Halal is interpreted differently in different countries</a:t>
            </a:r>
          </a:p>
          <a:p>
            <a:pPr marL="457200" indent="-457200">
              <a:lnSpc>
                <a:spcPct val="200000"/>
              </a:lnSpc>
              <a:buSzPct val="75000"/>
              <a:buFont typeface="+mj-lt"/>
              <a:buAutoNum type="arabicPeriod"/>
              <a:defRPr/>
            </a:pPr>
            <a:r>
              <a:rPr lang="en-US" sz="2400" dirty="0" smtClean="0">
                <a:latin typeface="Times New Roman" pitchFamily="18" charset="0"/>
                <a:ea typeface="ＭＳ Ｐゴシック" pitchFamily="34" charset="-128"/>
                <a:cs typeface="Times New Roman" pitchFamily="18" charset="0"/>
              </a:rPr>
              <a:t>Lack of mutual recognition on trade matters among OIC country members</a:t>
            </a:r>
          </a:p>
          <a:p>
            <a:pPr marL="457200" indent="-457200">
              <a:lnSpc>
                <a:spcPct val="200000"/>
              </a:lnSpc>
              <a:buSzPct val="75000"/>
              <a:buFont typeface="+mj-lt"/>
              <a:buAutoNum type="arabicPeriod"/>
              <a:defRPr/>
            </a:pPr>
            <a:r>
              <a:rPr lang="en-US" sz="2400" dirty="0" smtClean="0">
                <a:latin typeface="Times New Roman" pitchFamily="18" charset="0"/>
                <a:ea typeface="ＭＳ Ｐゴシック" pitchFamily="34" charset="-128"/>
                <a:cs typeface="Times New Roman" pitchFamily="18" charset="0"/>
              </a:rPr>
              <a:t>Lack of competent Halal Certification Bodies</a:t>
            </a:r>
          </a:p>
          <a:p>
            <a:pPr marL="457200" indent="-457200">
              <a:lnSpc>
                <a:spcPct val="200000"/>
              </a:lnSpc>
              <a:buSzPct val="75000"/>
              <a:buFont typeface="+mj-lt"/>
              <a:buAutoNum type="arabicPeriod"/>
              <a:defRPr/>
            </a:pPr>
            <a:r>
              <a:rPr lang="en-US" sz="2400" dirty="0" smtClean="0">
                <a:latin typeface="Times New Roman" pitchFamily="18" charset="0"/>
                <a:ea typeface="ＭＳ Ｐゴシック" pitchFamily="34" charset="-128"/>
                <a:cs typeface="Times New Roman" pitchFamily="18" charset="0"/>
              </a:rPr>
              <a:t>Lack of common Halal standards</a:t>
            </a:r>
          </a:p>
          <a:p>
            <a:pPr>
              <a:lnSpc>
                <a:spcPct val="200000"/>
              </a:lnSpc>
              <a:defRPr/>
            </a:pPr>
            <a:endParaRPr lang="en-US" sz="2400" dirty="0" smtClean="0">
              <a:latin typeface="Times New Roman" pitchFamily="18" charset="0"/>
              <a:ea typeface="ＭＳ Ｐゴシック" pitchFamily="34" charset="-128"/>
              <a:cs typeface="Times New Roman" pitchFamily="18" charset="0"/>
            </a:endParaRPr>
          </a:p>
        </p:txBody>
      </p:sp>
      <p:sp>
        <p:nvSpPr>
          <p:cNvPr id="2" name="Rectangle 1"/>
          <p:cNvSpPr>
            <a:spLocks noChangeArrowheads="1"/>
          </p:cNvSpPr>
          <p:nvPr/>
        </p:nvSpPr>
        <p:spPr bwMode="auto">
          <a:xfrm>
            <a:off x="304800" y="6335713"/>
            <a:ext cx="4525963" cy="369887"/>
          </a:xfrm>
          <a:prstGeom prst="rect">
            <a:avLst/>
          </a:prstGeom>
          <a:noFill/>
          <a:ln w="9525">
            <a:noFill/>
            <a:miter lim="800000"/>
            <a:headEnd/>
            <a:tailEnd/>
          </a:ln>
        </p:spPr>
        <p:txBody>
          <a:bodyPr wrap="none">
            <a:spAutoFit/>
          </a:bodyPr>
          <a:lstStyle/>
          <a:p>
            <a:r>
              <a:rPr lang="en-US" u="sng">
                <a:hlinkClick r:id="rId3"/>
              </a:rPr>
              <a:t>OIC = Organization of Islamic Cooperation</a:t>
            </a:r>
            <a:endParaRPr lang="en-US"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2209800"/>
            <a:ext cx="8610600" cy="4114800"/>
          </a:xfrm>
          <a:prstGeom prst="rect">
            <a:avLst/>
          </a:prstGeom>
          <a:noFill/>
          <a:ln w="9525">
            <a:noFill/>
            <a:miter lim="800000"/>
            <a:headEnd/>
            <a:tailEnd/>
          </a:ln>
        </p:spPr>
        <p:txBody>
          <a:bodyPr/>
          <a:lstStyle/>
          <a:p>
            <a:pPr algn="just" eaLnBrk="0" hangingPunct="0">
              <a:lnSpc>
                <a:spcPct val="200000"/>
              </a:lnSpc>
              <a:spcBef>
                <a:spcPct val="20000"/>
              </a:spcBef>
              <a:buFont typeface="Arial" charset="0"/>
              <a:buNone/>
            </a:pPr>
            <a:r>
              <a:rPr lang="en-US" sz="2400">
                <a:latin typeface="Times New Roman" pitchFamily="18" charset="0"/>
                <a:cs typeface="Times New Roman" pitchFamily="18" charset="0"/>
              </a:rPr>
              <a:t>7. Normally, Halal is regulated under the labeling law</a:t>
            </a:r>
          </a:p>
          <a:p>
            <a:pPr algn="just" eaLnBrk="0" hangingPunct="0">
              <a:lnSpc>
                <a:spcPct val="200000"/>
              </a:lnSpc>
              <a:spcBef>
                <a:spcPct val="20000"/>
              </a:spcBef>
              <a:buFont typeface="Arial" charset="0"/>
              <a:buNone/>
            </a:pPr>
            <a:r>
              <a:rPr lang="en-US" sz="2400">
                <a:latin typeface="Times New Roman" pitchFamily="18" charset="0"/>
                <a:cs typeface="Times New Roman" pitchFamily="18" charset="0"/>
              </a:rPr>
              <a:t>8. Halal certification, therefore, is conducted  by many agencies/ associations/ councils/ federations, etc</a:t>
            </a:r>
          </a:p>
          <a:p>
            <a:pPr algn="just" eaLnBrk="0" hangingPunct="0">
              <a:lnSpc>
                <a:spcPct val="200000"/>
              </a:lnSpc>
              <a:spcBef>
                <a:spcPct val="20000"/>
              </a:spcBef>
              <a:buSzPct val="75000"/>
              <a:buFont typeface="Arial" charset="0"/>
              <a:buNone/>
            </a:pPr>
            <a:r>
              <a:rPr lang="en-US" sz="2400">
                <a:latin typeface="Times New Roman" pitchFamily="18" charset="0"/>
                <a:cs typeface="Times New Roman" pitchFamily="18" charset="0"/>
              </a:rPr>
              <a:t>9. Most traded Halal products are imported from non-OIC countries</a:t>
            </a:r>
          </a:p>
          <a:p>
            <a:pPr algn="just" eaLnBrk="0" hangingPunct="0">
              <a:lnSpc>
                <a:spcPct val="200000"/>
              </a:lnSpc>
              <a:spcBef>
                <a:spcPct val="20000"/>
              </a:spcBef>
              <a:buSzPct val="75000"/>
              <a:buFont typeface="Arial" charset="0"/>
              <a:buNone/>
            </a:pPr>
            <a:r>
              <a:rPr lang="en-US" sz="2400">
                <a:latin typeface="Times New Roman" pitchFamily="18" charset="0"/>
                <a:cs typeface="Times New Roman" pitchFamily="18" charset="0"/>
              </a:rPr>
              <a:t>10. The OIC is a net importer of Halal food</a:t>
            </a:r>
          </a:p>
        </p:txBody>
      </p:sp>
      <p:sp>
        <p:nvSpPr>
          <p:cNvPr id="78851" name="Content Placeholder 2"/>
          <p:cNvSpPr txBox="1">
            <a:spLocks/>
          </p:cNvSpPr>
          <p:nvPr/>
        </p:nvSpPr>
        <p:spPr bwMode="auto">
          <a:xfrm>
            <a:off x="228600" y="457200"/>
            <a:ext cx="8610600" cy="1524000"/>
          </a:xfrm>
          <a:prstGeom prst="rect">
            <a:avLst/>
          </a:prstGeom>
          <a:noFill/>
          <a:ln w="9525">
            <a:noFill/>
            <a:miter lim="800000"/>
            <a:headEnd/>
            <a:tailEnd/>
          </a:ln>
        </p:spPr>
        <p:txBody>
          <a:bodyPr/>
          <a:lstStyle/>
          <a:p>
            <a:pPr algn="just" eaLnBrk="0" hangingPunct="0">
              <a:lnSpc>
                <a:spcPct val="200000"/>
              </a:lnSpc>
              <a:spcBef>
                <a:spcPct val="20000"/>
              </a:spcBef>
              <a:buFont typeface="Arial" charset="0"/>
              <a:buNone/>
            </a:pPr>
            <a:r>
              <a:rPr lang="en-US" sz="2400">
                <a:latin typeface="Times New Roman" pitchFamily="18" charset="0"/>
                <a:cs typeface="Times New Roman" pitchFamily="18" charset="0"/>
              </a:rPr>
              <a:t>6. In almost all countries, Halal is a religious issue. Hence, the state government such as GCC is just beginning to intervene</a:t>
            </a:r>
          </a:p>
          <a:p>
            <a:pPr algn="just" eaLnBrk="0" hangingPunct="0">
              <a:lnSpc>
                <a:spcPct val="200000"/>
              </a:lnSpc>
              <a:spcBef>
                <a:spcPct val="20000"/>
              </a:spcBef>
              <a:buFont typeface="Arial" charset="0"/>
              <a:buNone/>
            </a:pPr>
            <a:endParaRPr lang="en-US" sz="2400">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p:cNvPicPr>
            <a:picLocks noChangeAspect="1" noChangeArrowheads="1"/>
          </p:cNvPicPr>
          <p:nvPr/>
        </p:nvPicPr>
        <p:blipFill>
          <a:blip r:embed="rId2"/>
          <a:srcRect/>
          <a:stretch>
            <a:fillRect/>
          </a:stretch>
        </p:blipFill>
        <p:spPr bwMode="auto">
          <a:xfrm>
            <a:off x="8001000" y="38100"/>
            <a:ext cx="1104900" cy="857250"/>
          </a:xfrm>
          <a:prstGeom prst="rect">
            <a:avLst/>
          </a:prstGeom>
          <a:noFill/>
          <a:ln w="9525">
            <a:noFill/>
            <a:miter lim="800000"/>
            <a:headEnd/>
            <a:tailEnd/>
          </a:ln>
        </p:spPr>
      </p:pic>
      <p:sp>
        <p:nvSpPr>
          <p:cNvPr id="63491" name="Title 1"/>
          <p:cNvSpPr>
            <a:spLocks noGrp="1"/>
          </p:cNvSpPr>
          <p:nvPr>
            <p:ph type="title"/>
          </p:nvPr>
        </p:nvSpPr>
        <p:spPr>
          <a:xfrm>
            <a:off x="152400" y="152400"/>
            <a:ext cx="7696200" cy="504825"/>
          </a:xfrm>
          <a:solidFill>
            <a:srgbClr val="00B050"/>
          </a:solidFill>
        </p:spPr>
        <p:txBody>
          <a:bodyPr>
            <a:normAutofit fontScale="90000"/>
          </a:bodyPr>
          <a:lstStyle/>
          <a:p>
            <a:pPr algn="just">
              <a:defRPr/>
            </a:pPr>
            <a:r>
              <a:rPr lang="en-US" sz="2800" b="1" dirty="0" smtClean="0">
                <a:solidFill>
                  <a:schemeClr val="bg1"/>
                </a:solidFill>
                <a:latin typeface="+mn-lt"/>
                <a:cs typeface="Times New Roman" pitchFamily="18" charset="0"/>
              </a:rPr>
              <a:t>What to Focus?</a:t>
            </a:r>
          </a:p>
        </p:txBody>
      </p:sp>
      <p:sp>
        <p:nvSpPr>
          <p:cNvPr id="9" name="Content Placeholder 2"/>
          <p:cNvSpPr>
            <a:spLocks noGrp="1"/>
          </p:cNvSpPr>
          <p:nvPr>
            <p:ph idx="1"/>
          </p:nvPr>
        </p:nvSpPr>
        <p:spPr>
          <a:xfrm>
            <a:off x="457200" y="1143000"/>
            <a:ext cx="8382000" cy="3581400"/>
          </a:xfrm>
        </p:spPr>
        <p:txBody>
          <a:bodyPr/>
          <a:lstStyle/>
          <a:p>
            <a:pPr algn="just">
              <a:lnSpc>
                <a:spcPct val="150000"/>
              </a:lnSpc>
            </a:pPr>
            <a:r>
              <a:rPr lang="en-US" sz="2400" smtClean="0"/>
              <a:t>Have your Halal Certification Body accredited by Halal accreditation bodies (GAC, ESMA, MUI, JAKIM, IHAF, etc.)</a:t>
            </a:r>
          </a:p>
          <a:p>
            <a:pPr algn="just">
              <a:lnSpc>
                <a:spcPct val="150000"/>
              </a:lnSpc>
            </a:pPr>
            <a:r>
              <a:rPr lang="en-US" sz="2400" smtClean="0"/>
              <a:t>Collaborate with accredited HCB that provide true Halal.</a:t>
            </a:r>
          </a:p>
          <a:p>
            <a:pPr algn="just">
              <a:lnSpc>
                <a:spcPct val="150000"/>
              </a:lnSpc>
            </a:pPr>
            <a:r>
              <a:rPr lang="en-US" sz="2400" smtClean="0"/>
              <a:t>Adopt true Halal Standard.</a:t>
            </a:r>
          </a:p>
          <a:p>
            <a:pPr algn="just">
              <a:lnSpc>
                <a:spcPct val="150000"/>
              </a:lnSpc>
            </a:pPr>
            <a:r>
              <a:rPr lang="en-US" sz="2400" smtClean="0"/>
              <a:t>Must review your Halal Import Control:</a:t>
            </a:r>
          </a:p>
        </p:txBody>
      </p:sp>
      <p:sp>
        <p:nvSpPr>
          <p:cNvPr id="10" name="Content Placeholder 2"/>
          <p:cNvSpPr txBox="1">
            <a:spLocks/>
          </p:cNvSpPr>
          <p:nvPr/>
        </p:nvSpPr>
        <p:spPr bwMode="auto">
          <a:xfrm>
            <a:off x="457200" y="4191000"/>
            <a:ext cx="83820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lvl="1">
              <a:spcBef>
                <a:spcPct val="20000"/>
              </a:spcBef>
              <a:buFont typeface="Arial" pitchFamily="34" charset="0"/>
              <a:buChar char="–"/>
              <a:defRPr/>
            </a:pPr>
            <a:r>
              <a:rPr lang="en-US" sz="2000" dirty="0" smtClean="0">
                <a:solidFill>
                  <a:srgbClr val="FF0000"/>
                </a:solidFill>
                <a:latin typeface="+mn-lt"/>
              </a:rPr>
              <a:t>Policies and Regulations</a:t>
            </a:r>
          </a:p>
          <a:p>
            <a:pPr lvl="1">
              <a:spcBef>
                <a:spcPct val="20000"/>
              </a:spcBef>
              <a:buFont typeface="Arial" pitchFamily="34" charset="0"/>
              <a:buChar char="–"/>
              <a:defRPr/>
            </a:pPr>
            <a:r>
              <a:rPr lang="en-US" sz="2000" dirty="0" smtClean="0">
                <a:solidFill>
                  <a:srgbClr val="FF0000"/>
                </a:solidFill>
                <a:latin typeface="+mn-lt"/>
              </a:rPr>
              <a:t>Import Data base</a:t>
            </a:r>
          </a:p>
          <a:p>
            <a:pPr lvl="1">
              <a:spcBef>
                <a:spcPct val="20000"/>
              </a:spcBef>
              <a:buFont typeface="Arial" pitchFamily="34" charset="0"/>
              <a:buChar char="–"/>
              <a:defRPr/>
            </a:pPr>
            <a:r>
              <a:rPr lang="en-US" sz="2000" dirty="0" smtClean="0">
                <a:solidFill>
                  <a:srgbClr val="FF0000"/>
                </a:solidFill>
                <a:latin typeface="+mn-lt"/>
              </a:rPr>
              <a:t>Automated food import management system – clearance, hold, analysis or rejection</a:t>
            </a:r>
          </a:p>
          <a:p>
            <a:pPr lvl="1">
              <a:spcBef>
                <a:spcPct val="20000"/>
              </a:spcBef>
              <a:buFont typeface="Arial" pitchFamily="34" charset="0"/>
              <a:buChar char="–"/>
              <a:defRPr/>
            </a:pPr>
            <a:r>
              <a:rPr lang="en-US" sz="2000" dirty="0" smtClean="0">
                <a:solidFill>
                  <a:srgbClr val="FF0000"/>
                </a:solidFill>
                <a:latin typeface="+mn-lt"/>
              </a:rPr>
              <a:t>Screening tools: rapid test kit, analytical support</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04800" y="563563"/>
            <a:ext cx="84582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cs typeface="Times New Roman" pitchFamily="18" charset="0"/>
              </a:rPr>
              <a:t>Of the most prominent barriers to Halal trade that emerged during the last thirty years are the following:</a:t>
            </a:r>
          </a:p>
        </p:txBody>
      </p:sp>
      <p:sp>
        <p:nvSpPr>
          <p:cNvPr id="3" name="Rectangle 2"/>
          <p:cNvSpPr>
            <a:spLocks noChangeArrowheads="1"/>
          </p:cNvSpPr>
          <p:nvPr/>
        </p:nvSpPr>
        <p:spPr bwMode="auto">
          <a:xfrm>
            <a:off x="304800" y="2238375"/>
            <a:ext cx="80772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200000"/>
              </a:lnSpc>
              <a:buFont typeface="+mj-lt"/>
              <a:buAutoNum type="arabicPeriod"/>
              <a:defRPr/>
            </a:pPr>
            <a:r>
              <a:rPr lang="en-US" sz="2400" dirty="0">
                <a:latin typeface="+mn-lt"/>
                <a:cs typeface="Times New Roman" pitchFamily="18" charset="0"/>
              </a:rPr>
              <a:t>Lack of consumer awareness of the concept of Halal products which is due to the ambiguity of information about the origin of the components of the raw materials used in the Halal products.</a:t>
            </a:r>
          </a:p>
          <a:p>
            <a:pPr marL="457200" indent="-457200" algn="just">
              <a:lnSpc>
                <a:spcPct val="200000"/>
              </a:lnSpc>
              <a:buFont typeface="+mj-lt"/>
              <a:buAutoNum type="arabicPeriod"/>
              <a:defRPr/>
            </a:pPr>
            <a:r>
              <a:rPr lang="en-US" sz="2400" dirty="0">
                <a:latin typeface="+mn-lt"/>
                <a:cs typeface="Times New Roman" pitchFamily="18" charset="0"/>
              </a:rPr>
              <a:t> Lack of Halal feasibility studies. How to enter the trillion $$ market? </a:t>
            </a:r>
          </a:p>
        </p:txBody>
      </p:sp>
      <p:pic>
        <p:nvPicPr>
          <p:cNvPr id="80900" name="Picture 4"/>
          <p:cNvPicPr>
            <a:picLocks noChangeAspect="1" noChangeArrowheads="1"/>
          </p:cNvPicPr>
          <p:nvPr/>
        </p:nvPicPr>
        <p:blipFill>
          <a:blip r:embed="rId2"/>
          <a:srcRect/>
          <a:stretch>
            <a:fillRect/>
          </a:stretch>
        </p:blipFill>
        <p:spPr bwMode="auto">
          <a:xfrm>
            <a:off x="7723188" y="1347788"/>
            <a:ext cx="1317625" cy="1143000"/>
          </a:xfrm>
          <a:prstGeom prst="rect">
            <a:avLst/>
          </a:prstGeom>
          <a:noFill/>
          <a:ln w="9525">
            <a:noFill/>
            <a:miter lim="800000"/>
            <a:headEnd/>
            <a:tailEnd/>
          </a:ln>
        </p:spPr>
      </p:pic>
      <p:sp>
        <p:nvSpPr>
          <p:cNvPr id="5" name="Title 1"/>
          <p:cNvSpPr txBox="1">
            <a:spLocks/>
          </p:cNvSpPr>
          <p:nvPr/>
        </p:nvSpPr>
        <p:spPr bwMode="auto">
          <a:xfrm>
            <a:off x="-9525" y="0"/>
            <a:ext cx="9153525" cy="485775"/>
          </a:xfrm>
          <a:prstGeom prst="rect">
            <a:avLst/>
          </a:prstGeom>
          <a:solidFill>
            <a:srgbClr val="00B050"/>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a:tabLst>
                <a:tab pos="1724025" algn="l"/>
              </a:tabLst>
              <a:defRPr/>
            </a:pPr>
            <a:r>
              <a:rPr lang="en-US" sz="2800" dirty="0">
                <a:solidFill>
                  <a:schemeClr val="bg1"/>
                </a:solidFill>
                <a:latin typeface="+mn-lt"/>
                <a:cs typeface="Times New Roman" pitchFamily="18" charset="0"/>
              </a:rPr>
              <a:t>B</a:t>
            </a:r>
            <a:r>
              <a:rPr lang="en-US" sz="2800" dirty="0" smtClean="0">
                <a:solidFill>
                  <a:schemeClr val="bg1"/>
                </a:solidFill>
                <a:latin typeface="+mn-lt"/>
                <a:cs typeface="Times New Roman" pitchFamily="18" charset="0"/>
              </a:rPr>
              <a:t>arriers </a:t>
            </a:r>
            <a:r>
              <a:rPr lang="en-US" sz="2800" dirty="0">
                <a:solidFill>
                  <a:schemeClr val="bg1"/>
                </a:solidFill>
                <a:latin typeface="+mn-lt"/>
                <a:cs typeface="Times New Roman" pitchFamily="18" charset="0"/>
              </a:rPr>
              <a:t>to Halal trade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81000" y="142875"/>
            <a:ext cx="845820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200000"/>
              </a:lnSpc>
              <a:defRPr/>
            </a:pPr>
            <a:r>
              <a:rPr lang="en-US" sz="2800" dirty="0">
                <a:latin typeface="+mn-lt"/>
                <a:cs typeface="Times New Roman" pitchFamily="18" charset="0"/>
              </a:rPr>
              <a:t>2. Most of the governments of the Islamic countries and consumers are not  serious about Halal products and its services and their authenticities (</a:t>
            </a:r>
            <a:r>
              <a:rPr lang="en-US" sz="2800" dirty="0" err="1">
                <a:latin typeface="+mn-lt"/>
                <a:cs typeface="Times New Roman" pitchFamily="18" charset="0"/>
              </a:rPr>
              <a:t>Mafee</a:t>
            </a:r>
            <a:r>
              <a:rPr lang="en-US" sz="2800" dirty="0">
                <a:latin typeface="+mn-lt"/>
                <a:cs typeface="Times New Roman" pitchFamily="18" charset="0"/>
              </a:rPr>
              <a:t> </a:t>
            </a:r>
            <a:r>
              <a:rPr lang="en-US" sz="2800" dirty="0" err="1">
                <a:latin typeface="+mn-lt"/>
                <a:cs typeface="Times New Roman" pitchFamily="18" charset="0"/>
              </a:rPr>
              <a:t>Mushkila</a:t>
            </a:r>
            <a:r>
              <a:rPr lang="en-US" sz="2800" dirty="0">
                <a:latin typeface="+mn-lt"/>
                <a:cs typeface="Times New Roman" pitchFamily="18" charset="0"/>
              </a:rPr>
              <a:t> = </a:t>
            </a:r>
            <a:r>
              <a:rPr lang="en-US" sz="2800" dirty="0" err="1">
                <a:latin typeface="+mn-lt"/>
                <a:cs typeface="Times New Roman" pitchFamily="18" charset="0"/>
              </a:rPr>
              <a:t>Kullu</a:t>
            </a:r>
            <a:r>
              <a:rPr lang="en-US" sz="2800" dirty="0">
                <a:latin typeface="+mn-lt"/>
                <a:cs typeface="Times New Roman" pitchFamily="18" charset="0"/>
              </a:rPr>
              <a:t> Halal).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76200"/>
            <a:ext cx="8458200" cy="255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200000"/>
              </a:lnSpc>
              <a:buFont typeface="Arial" pitchFamily="34" charset="0"/>
              <a:buChar char="•"/>
              <a:defRPr/>
            </a:pPr>
            <a:r>
              <a:rPr lang="en-US" sz="2800" dirty="0">
                <a:latin typeface="+mn-lt"/>
                <a:cs typeface="Times New Roman" pitchFamily="18" charset="0"/>
              </a:rPr>
              <a:t>The chances of Haram contamination in non-Halal certified products as Halal is not limited to meat only, and </a:t>
            </a:r>
          </a:p>
        </p:txBody>
      </p:sp>
      <p:grpSp>
        <p:nvGrpSpPr>
          <p:cNvPr id="4" name="Group 4"/>
          <p:cNvGrpSpPr>
            <a:grpSpLocks/>
          </p:cNvGrpSpPr>
          <p:nvPr/>
        </p:nvGrpSpPr>
        <p:grpSpPr bwMode="auto">
          <a:xfrm>
            <a:off x="304800" y="2547938"/>
            <a:ext cx="8458200" cy="1414462"/>
            <a:chOff x="304800" y="2548592"/>
            <a:chExt cx="8458200" cy="1413808"/>
          </a:xfrm>
        </p:grpSpPr>
        <p:sp>
          <p:nvSpPr>
            <p:cNvPr id="3" name="Rectangle 2"/>
            <p:cNvSpPr>
              <a:spLocks noChangeArrowheads="1"/>
            </p:cNvSpPr>
            <p:nvPr/>
          </p:nvSpPr>
          <p:spPr bwMode="auto">
            <a:xfrm>
              <a:off x="304800" y="2548592"/>
              <a:ext cx="8458200" cy="131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buFont typeface="Arial" pitchFamily="34" charset="0"/>
                <a:buChar char="•"/>
                <a:defRPr/>
              </a:pPr>
              <a:r>
                <a:rPr lang="en-US" sz="2800" dirty="0">
                  <a:latin typeface="+mn-lt"/>
                  <a:cs typeface="Times New Roman" pitchFamily="18" charset="0"/>
                </a:rPr>
                <a:t>The danger of self declaration (</a:t>
              </a:r>
              <a:r>
                <a:rPr lang="en-US" sz="2800" dirty="0" err="1">
                  <a:latin typeface="+mn-lt"/>
                  <a:cs typeface="Times New Roman" pitchFamily="18" charset="0"/>
                </a:rPr>
                <a:t>Kullu</a:t>
              </a:r>
              <a:r>
                <a:rPr lang="en-US" sz="2800" dirty="0">
                  <a:latin typeface="+mn-lt"/>
                  <a:cs typeface="Times New Roman" pitchFamily="18" charset="0"/>
                </a:rPr>
                <a:t> Halal): writing “Halal” is self declaration. </a:t>
              </a:r>
            </a:p>
          </p:txBody>
        </p:sp>
        <p:pic>
          <p:nvPicPr>
            <p:cNvPr id="82950" name="Picture 3"/>
            <p:cNvPicPr>
              <a:picLocks noChangeAspect="1"/>
            </p:cNvPicPr>
            <p:nvPr/>
          </p:nvPicPr>
          <p:blipFill>
            <a:blip r:embed="rId2"/>
            <a:srcRect/>
            <a:stretch>
              <a:fillRect/>
            </a:stretch>
          </p:blipFill>
          <p:spPr bwMode="auto">
            <a:xfrm>
              <a:off x="4724400" y="3311782"/>
              <a:ext cx="691808" cy="650618"/>
            </a:xfrm>
            <a:prstGeom prst="rect">
              <a:avLst/>
            </a:prstGeom>
            <a:noFill/>
            <a:ln w="9525">
              <a:noFill/>
              <a:miter lim="800000"/>
              <a:headEnd/>
              <a:tailEnd/>
            </a:ln>
          </p:spPr>
        </p:pic>
      </p:grpSp>
      <p:sp>
        <p:nvSpPr>
          <p:cNvPr id="6" name="Rectangle 5"/>
          <p:cNvSpPr>
            <a:spLocks noChangeArrowheads="1"/>
          </p:cNvSpPr>
          <p:nvPr/>
        </p:nvSpPr>
        <p:spPr bwMode="auto">
          <a:xfrm>
            <a:off x="304800" y="4170363"/>
            <a:ext cx="8458200" cy="2611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lgn="just">
              <a:lnSpc>
                <a:spcPct val="150000"/>
              </a:lnSpc>
              <a:buFont typeface="Arial" pitchFamily="34" charset="0"/>
              <a:buChar char="•"/>
              <a:defRPr/>
            </a:pPr>
            <a:r>
              <a:rPr lang="en-US" sz="2800" dirty="0">
                <a:latin typeface="+mn-lt"/>
                <a:cs typeface="Times New Roman" pitchFamily="18" charset="0"/>
              </a:rPr>
              <a:t>This can be avoided if products are certified Halal.</a:t>
            </a:r>
          </a:p>
          <a:p>
            <a:pPr marL="457200" indent="-457200" algn="just">
              <a:lnSpc>
                <a:spcPct val="150000"/>
              </a:lnSpc>
              <a:buFont typeface="Arial" pitchFamily="34" charset="0"/>
              <a:buChar char="•"/>
              <a:defRPr/>
            </a:pPr>
            <a:r>
              <a:rPr lang="en-US" sz="2800" dirty="0">
                <a:latin typeface="+mn-lt"/>
              </a:rPr>
              <a:t>Many examples of Haram products labeled as Halal, </a:t>
            </a:r>
            <a:r>
              <a:rPr lang="en-US" sz="2800" u="sng" dirty="0">
                <a:latin typeface="+mn-lt"/>
              </a:rPr>
              <a:t>by mistake </a:t>
            </a:r>
            <a:r>
              <a:rPr lang="en-US" sz="2800" dirty="0">
                <a:latin typeface="+mn-lt"/>
              </a:rPr>
              <a:t>or </a:t>
            </a:r>
            <a:r>
              <a:rPr lang="en-US" sz="2800" u="sng" dirty="0">
                <a:latin typeface="+mn-lt"/>
              </a:rPr>
              <a:t>falsely labeled</a:t>
            </a:r>
            <a:r>
              <a:rPr lang="en-US" sz="2800" dirty="0">
                <a:latin typeface="+mn-lt"/>
              </a:rPr>
              <a:t>, but the reason is One:  </a:t>
            </a:r>
            <a:r>
              <a:rPr lang="en-US" sz="2800" u="sng" dirty="0">
                <a:latin typeface="+mn-lt"/>
              </a:rPr>
              <a:t>Self Declaration.</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304800"/>
            <a:ext cx="8153400"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800" dirty="0">
                <a:latin typeface="+mn-lt"/>
                <a:cs typeface="Times New Roman" pitchFamily="18" charset="0"/>
              </a:rPr>
              <a:t>Which refers to the increase in the awareness in all over the world on the principles of sustainable health</a:t>
            </a:r>
            <a:r>
              <a:rPr lang="en-US" sz="2800" b="1" baseline="30000" dirty="0">
                <a:solidFill>
                  <a:srgbClr val="FF0000"/>
                </a:solidFill>
                <a:latin typeface="+mn-lt"/>
                <a:ea typeface="ＭＳ Ｐゴシック" pitchFamily="34" charset="-128"/>
                <a:cs typeface="Times New Roman" pitchFamily="18" charset="0"/>
              </a:rPr>
              <a:t>1</a:t>
            </a:r>
            <a:r>
              <a:rPr lang="en-US" sz="2800" dirty="0">
                <a:latin typeface="+mn-lt"/>
                <a:cs typeface="Times New Roman" pitchFamily="18" charset="0"/>
              </a:rPr>
              <a:t> and </a:t>
            </a:r>
            <a:r>
              <a:rPr lang="en-US" sz="2800" dirty="0">
                <a:latin typeface="+mn-lt"/>
              </a:rPr>
              <a:t>asserting Islamic religious values</a:t>
            </a:r>
            <a:r>
              <a:rPr lang="en-US" sz="2800" b="1" baseline="30000" dirty="0">
                <a:solidFill>
                  <a:srgbClr val="FF0000"/>
                </a:solidFill>
                <a:latin typeface="+mn-lt"/>
                <a:ea typeface="ＭＳ Ｐゴシック" pitchFamily="34" charset="-128"/>
                <a:cs typeface="Times New Roman" pitchFamily="18" charset="0"/>
              </a:rPr>
              <a:t>2</a:t>
            </a:r>
            <a:r>
              <a:rPr lang="en-US" sz="2800" dirty="0">
                <a:latin typeface="+mn-lt"/>
              </a:rPr>
              <a:t> </a:t>
            </a:r>
            <a:r>
              <a:rPr lang="en-US" sz="2800" dirty="0">
                <a:latin typeface="+mn-lt"/>
                <a:cs typeface="Times New Roman" pitchFamily="18" charset="0"/>
              </a:rPr>
              <a:t>from the production of halal food &amp; </a:t>
            </a:r>
            <a:r>
              <a:rPr lang="en-US" sz="2800" dirty="0">
                <a:latin typeface="+mn-lt"/>
                <a:ea typeface="ＭＳ Ｐゴシック" pitchFamily="34" charset="-128"/>
                <a:cs typeface="Times New Roman" pitchFamily="18" charset="0"/>
              </a:rPr>
              <a:t>beverages</a:t>
            </a:r>
            <a:r>
              <a:rPr lang="en-US" sz="2800" b="1" baseline="30000" dirty="0">
                <a:solidFill>
                  <a:srgbClr val="FF0000"/>
                </a:solidFill>
                <a:latin typeface="+mn-lt"/>
                <a:ea typeface="ＭＳ Ｐゴシック" pitchFamily="34" charset="-128"/>
                <a:cs typeface="Times New Roman" pitchFamily="18" charset="0"/>
              </a:rPr>
              <a:t>1</a:t>
            </a:r>
            <a:r>
              <a:rPr lang="en-US" sz="2800" dirty="0">
                <a:latin typeface="+mn-lt"/>
                <a:cs typeface="Times New Roman" pitchFamily="18" charset="0"/>
              </a:rPr>
              <a:t> and non-food products</a:t>
            </a:r>
            <a:r>
              <a:rPr lang="en-US" sz="2800" b="1" baseline="30000" dirty="0">
                <a:solidFill>
                  <a:srgbClr val="FF0000"/>
                </a:solidFill>
                <a:latin typeface="+mn-lt"/>
                <a:ea typeface="ＭＳ Ｐゴシック" pitchFamily="34" charset="-128"/>
                <a:cs typeface="Times New Roman" pitchFamily="18" charset="0"/>
              </a:rPr>
              <a:t>2</a:t>
            </a:r>
            <a:r>
              <a:rPr lang="en-US" sz="2800" dirty="0">
                <a:latin typeface="+mn-lt"/>
                <a:cs typeface="Times New Roman" pitchFamily="18" charset="0"/>
              </a:rPr>
              <a:t> like </a:t>
            </a:r>
            <a:r>
              <a:rPr lang="en-US" sz="2800" dirty="0">
                <a:latin typeface="+mn-lt"/>
              </a:rPr>
              <a:t>Halal</a:t>
            </a:r>
            <a:r>
              <a:rPr lang="en-US" sz="2800" b="1" dirty="0">
                <a:latin typeface="+mn-lt"/>
              </a:rPr>
              <a:t> </a:t>
            </a:r>
            <a:r>
              <a:rPr lang="en-US" sz="2800" dirty="0">
                <a:latin typeface="+mn-lt"/>
                <a:cs typeface="Times New Roman" pitchFamily="18" charset="0"/>
              </a:rPr>
              <a:t>Pharmaceuticals, Cosmetics and Health care products</a:t>
            </a:r>
            <a:endParaRPr lang="en-US" sz="2800" b="1" dirty="0">
              <a:solidFill>
                <a:schemeClr val="bg1"/>
              </a:solidFill>
              <a:latin typeface="+mn-lt"/>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1414"/>
            <a:ext cx="8458200" cy="255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200000"/>
              </a:lnSpc>
              <a:defRPr/>
            </a:pPr>
            <a:r>
              <a:rPr lang="en-US" sz="2800" dirty="0">
                <a:latin typeface="+mn-lt"/>
                <a:cs typeface="Times New Roman" pitchFamily="18" charset="0"/>
              </a:rPr>
              <a:t>3. In addition, non-Muslim establishments are ignorance of what is Halal and what is Haram and how to go about it.</a:t>
            </a:r>
          </a:p>
        </p:txBody>
      </p:sp>
      <p:sp>
        <p:nvSpPr>
          <p:cNvPr id="3" name="Rectangle 2"/>
          <p:cNvSpPr>
            <a:spLocks noChangeArrowheads="1"/>
          </p:cNvSpPr>
          <p:nvPr/>
        </p:nvSpPr>
        <p:spPr bwMode="auto">
          <a:xfrm>
            <a:off x="381000" y="2924152"/>
            <a:ext cx="8458200" cy="341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Arial" pitchFamily="34" charset="0"/>
              <a:buChar char="•"/>
              <a:defRPr/>
            </a:pPr>
            <a:r>
              <a:rPr lang="en-US" sz="2800" dirty="0">
                <a:latin typeface="+mn-lt"/>
                <a:cs typeface="Times New Roman" pitchFamily="18" charset="0"/>
              </a:rPr>
              <a:t>This has lead to the most important obstacle, that is </a:t>
            </a:r>
            <a:r>
              <a:rPr lang="en-US" sz="2800" dirty="0">
                <a:solidFill>
                  <a:srgbClr val="FF0000"/>
                </a:solidFill>
                <a:latin typeface="+mn-lt"/>
                <a:cs typeface="Times New Roman" pitchFamily="18" charset="0"/>
              </a:rPr>
              <a:t>the refusal </a:t>
            </a:r>
            <a:r>
              <a:rPr lang="en-US" sz="2800" dirty="0">
                <a:latin typeface="+mn-lt"/>
                <a:cs typeface="Times New Roman" pitchFamily="18" charset="0"/>
              </a:rPr>
              <a:t>of some non-Muslim countries Halal certification specifically by Islamic centers and turn it into a political issue.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24"/>
            <a:ext cx="845820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200000"/>
              </a:lnSpc>
              <a:defRPr/>
            </a:pPr>
            <a:r>
              <a:rPr lang="en-US" sz="2800" dirty="0">
                <a:latin typeface="+mn-lt"/>
                <a:cs typeface="Times New Roman" pitchFamily="18" charset="0"/>
              </a:rPr>
              <a:t>4. Finally, muftis not in agreeable ground on what is Halal and what is Haram with emergent issues such as:</a:t>
            </a:r>
          </a:p>
        </p:txBody>
      </p:sp>
      <p:sp>
        <p:nvSpPr>
          <p:cNvPr id="3" name="Rectangle 2"/>
          <p:cNvSpPr>
            <a:spLocks noChangeArrowheads="1"/>
          </p:cNvSpPr>
          <p:nvPr/>
        </p:nvSpPr>
        <p:spPr bwMode="auto">
          <a:xfrm>
            <a:off x="381000" y="1897039"/>
            <a:ext cx="8458200" cy="461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371600" lvl="2" indent="-457200" algn="just">
              <a:lnSpc>
                <a:spcPct val="150000"/>
              </a:lnSpc>
              <a:buFont typeface="Arial" pitchFamily="34" charset="0"/>
              <a:buChar char="•"/>
              <a:defRPr/>
            </a:pPr>
            <a:r>
              <a:rPr lang="en-US" sz="2800" dirty="0">
                <a:latin typeface="+mn-lt"/>
                <a:cs typeface="Times New Roman" pitchFamily="18" charset="0"/>
              </a:rPr>
              <a:t>Stunning</a:t>
            </a:r>
          </a:p>
          <a:p>
            <a:pPr marL="1371600" lvl="2" indent="-457200" algn="just">
              <a:lnSpc>
                <a:spcPct val="150000"/>
              </a:lnSpc>
              <a:buFont typeface="Arial" pitchFamily="34" charset="0"/>
              <a:buChar char="•"/>
              <a:defRPr/>
            </a:pPr>
            <a:r>
              <a:rPr lang="en-US" sz="2800" dirty="0">
                <a:latin typeface="+mn-lt"/>
                <a:cs typeface="Times New Roman" pitchFamily="18" charset="0"/>
              </a:rPr>
              <a:t>Mechanical slaughtering</a:t>
            </a:r>
          </a:p>
          <a:p>
            <a:pPr marL="1371600" lvl="2" indent="-457200" algn="just">
              <a:lnSpc>
                <a:spcPct val="150000"/>
              </a:lnSpc>
              <a:buFont typeface="Arial" pitchFamily="34" charset="0"/>
              <a:buChar char="•"/>
              <a:defRPr/>
            </a:pPr>
            <a:r>
              <a:rPr lang="en-US" sz="2800" dirty="0">
                <a:latin typeface="+mn-lt"/>
                <a:cs typeface="Times New Roman" pitchFamily="18" charset="0"/>
              </a:rPr>
              <a:t>Use of alcohol</a:t>
            </a:r>
          </a:p>
          <a:p>
            <a:pPr marL="1371600" lvl="2" indent="-457200" algn="just">
              <a:lnSpc>
                <a:spcPct val="150000"/>
              </a:lnSpc>
              <a:buFont typeface="Arial" pitchFamily="34" charset="0"/>
              <a:buChar char="•"/>
              <a:defRPr/>
            </a:pPr>
            <a:r>
              <a:rPr lang="en-US" sz="2800" dirty="0">
                <a:latin typeface="+mn-lt"/>
                <a:cs typeface="Times New Roman" pitchFamily="18" charset="0"/>
              </a:rPr>
              <a:t>Use of E120 and other food additives</a:t>
            </a:r>
          </a:p>
          <a:p>
            <a:pPr marL="1371600" lvl="2" indent="-457200" algn="just">
              <a:lnSpc>
                <a:spcPct val="150000"/>
              </a:lnSpc>
              <a:buFont typeface="Arial" pitchFamily="34" charset="0"/>
              <a:buChar char="•"/>
              <a:defRPr/>
            </a:pPr>
            <a:r>
              <a:rPr lang="en-US" sz="2800" dirty="0">
                <a:latin typeface="+mn-lt"/>
                <a:cs typeface="Times New Roman" pitchFamily="18" charset="0"/>
              </a:rPr>
              <a:t>Istihala of certain Najis materials such as:  Gelatin, Plasma, fat, alcohol, etc.</a:t>
            </a:r>
          </a:p>
          <a:p>
            <a:pPr marL="1371600" lvl="2" indent="-457200" algn="just">
              <a:lnSpc>
                <a:spcPct val="150000"/>
              </a:lnSpc>
              <a:buFont typeface="Arial" pitchFamily="34" charset="0"/>
              <a:buChar char="•"/>
              <a:defRPr/>
            </a:pPr>
            <a:r>
              <a:rPr lang="en-US" sz="2800" dirty="0">
                <a:latin typeface="+mn-lt"/>
                <a:cs typeface="Times New Roman" pitchFamily="18" charset="0"/>
              </a:rPr>
              <a:t>Slaughter of Ahlulkitab</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563563"/>
            <a:ext cx="8458200" cy="83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defTabSz="844083" eaLnBrk="0" hangingPunct="0">
              <a:lnSpc>
                <a:spcPct val="200000"/>
              </a:lnSpc>
              <a:buFont typeface="Courier New" pitchFamily="49" charset="0"/>
              <a:buChar char="o"/>
              <a:defRPr/>
            </a:pPr>
            <a:r>
              <a:rPr lang="en-US" sz="2800" kern="0" dirty="0">
                <a:solidFill>
                  <a:schemeClr val="accent1">
                    <a:lumMod val="75000"/>
                  </a:schemeClr>
                </a:solidFill>
                <a:latin typeface="+mn-lt"/>
                <a:ea typeface="Verdana" panose="020B0604030504040204" pitchFamily="34" charset="0"/>
                <a:cs typeface="Verdana" panose="020B0604030504040204" pitchFamily="34" charset="0"/>
              </a:rPr>
              <a:t>Halal certification as </a:t>
            </a:r>
            <a:r>
              <a:rPr lang="en-US" sz="2800" kern="0" dirty="0">
                <a:solidFill>
                  <a:srgbClr val="FF0000"/>
                </a:solidFill>
                <a:latin typeface="+mn-lt"/>
                <a:ea typeface="Verdana" panose="020B0604030504040204" pitchFamily="34" charset="0"/>
                <a:cs typeface="Verdana" panose="020B0604030504040204" pitchFamily="34" charset="0"/>
              </a:rPr>
              <a:t>an effective solution</a:t>
            </a:r>
          </a:p>
        </p:txBody>
      </p:sp>
      <p:sp>
        <p:nvSpPr>
          <p:cNvPr id="3" name="Rectangle 2"/>
          <p:cNvSpPr>
            <a:spLocks noChangeArrowheads="1"/>
          </p:cNvSpPr>
          <p:nvPr/>
        </p:nvSpPr>
        <p:spPr bwMode="auto">
          <a:xfrm>
            <a:off x="304800" y="1752600"/>
            <a:ext cx="8458200"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4350" indent="-514350">
              <a:lnSpc>
                <a:spcPct val="150000"/>
              </a:lnSpc>
              <a:buFont typeface="+mj-lt"/>
              <a:buAutoNum type="arabicPeriod"/>
              <a:defRPr/>
            </a:pPr>
            <a:r>
              <a:rPr lang="en-US" sz="2800" dirty="0">
                <a:solidFill>
                  <a:schemeClr val="accent4">
                    <a:lumMod val="10000"/>
                  </a:schemeClr>
                </a:solidFill>
                <a:latin typeface="+mn-lt"/>
                <a:ea typeface="Verdana" pitchFamily="34" charset="0"/>
                <a:cs typeface="Verdana" pitchFamily="34" charset="0"/>
              </a:rPr>
              <a:t>Halal Certification is a</a:t>
            </a:r>
            <a:r>
              <a:rPr lang="en-US" sz="2800" dirty="0">
                <a:solidFill>
                  <a:srgbClr val="FF0000"/>
                </a:solidFill>
                <a:latin typeface="+mn-lt"/>
                <a:ea typeface="Verdana" pitchFamily="34" charset="0"/>
                <a:cs typeface="Verdana" pitchFamily="34" charset="0"/>
              </a:rPr>
              <a:t> MUST </a:t>
            </a:r>
            <a:r>
              <a:rPr lang="en-US" sz="2800" dirty="0">
                <a:solidFill>
                  <a:schemeClr val="accent4">
                    <a:lumMod val="10000"/>
                  </a:schemeClr>
                </a:solidFill>
                <a:latin typeface="+mn-lt"/>
                <a:ea typeface="Verdana" pitchFamily="34" charset="0"/>
                <a:cs typeface="Verdana" pitchFamily="34" charset="0"/>
              </a:rPr>
              <a:t>to declare products as Halal.</a:t>
            </a:r>
          </a:p>
          <a:p>
            <a:pPr marL="514350" indent="-514350">
              <a:lnSpc>
                <a:spcPct val="150000"/>
              </a:lnSpc>
              <a:buFont typeface="+mj-lt"/>
              <a:buAutoNum type="arabicPeriod"/>
              <a:defRPr/>
            </a:pPr>
            <a:r>
              <a:rPr lang="en-US" sz="2800" dirty="0">
                <a:solidFill>
                  <a:schemeClr val="accent4">
                    <a:lumMod val="10000"/>
                  </a:schemeClr>
                </a:solidFill>
                <a:latin typeface="+mn-lt"/>
                <a:ea typeface="Verdana" pitchFamily="34" charset="0"/>
                <a:cs typeface="Verdana" pitchFamily="34" charset="0"/>
              </a:rPr>
              <a:t>Guarantee of  </a:t>
            </a:r>
            <a:r>
              <a:rPr lang="en-US" sz="2800" dirty="0">
                <a:solidFill>
                  <a:srgbClr val="FF0000"/>
                </a:solidFill>
                <a:latin typeface="+mn-lt"/>
                <a:ea typeface="Verdana" pitchFamily="34" charset="0"/>
                <a:cs typeface="Verdana" pitchFamily="34" charset="0"/>
              </a:rPr>
              <a:t>Quality,   Hygiene,   Safety   &amp;   Shariah compliance</a:t>
            </a:r>
            <a:r>
              <a:rPr lang="en-US" sz="2800" dirty="0">
                <a:solidFill>
                  <a:schemeClr val="accent4">
                    <a:lumMod val="10000"/>
                  </a:schemeClr>
                </a:solidFill>
                <a:latin typeface="+mn-lt"/>
                <a:ea typeface="Verdana" pitchFamily="34" charset="0"/>
                <a:cs typeface="Verdana" pitchFamily="34" charset="0"/>
              </a:rPr>
              <a:t>. </a:t>
            </a:r>
          </a:p>
          <a:p>
            <a:pPr marL="514350" indent="-514350">
              <a:lnSpc>
                <a:spcPct val="150000"/>
              </a:lnSpc>
              <a:buFont typeface="+mj-lt"/>
              <a:buAutoNum type="arabicPeriod"/>
              <a:defRPr/>
            </a:pPr>
            <a:r>
              <a:rPr lang="en-US" sz="2800" dirty="0">
                <a:solidFill>
                  <a:srgbClr val="FF0000"/>
                </a:solidFill>
                <a:latin typeface="+mn-lt"/>
                <a:ea typeface="Verdana" pitchFamily="34" charset="0"/>
                <a:cs typeface="Verdana" pitchFamily="34" charset="0"/>
              </a:rPr>
              <a:t>Enhances</a:t>
            </a:r>
            <a:r>
              <a:rPr lang="en-US" sz="2800" dirty="0">
                <a:solidFill>
                  <a:schemeClr val="accent4">
                    <a:lumMod val="10000"/>
                  </a:schemeClr>
                </a:solidFill>
                <a:latin typeface="+mn-lt"/>
                <a:ea typeface="Verdana" pitchFamily="34" charset="0"/>
                <a:cs typeface="Verdana" pitchFamily="34" charset="0"/>
              </a:rPr>
              <a:t> consumer confidence.</a:t>
            </a:r>
          </a:p>
          <a:p>
            <a:pPr marL="514350" indent="-514350">
              <a:lnSpc>
                <a:spcPct val="150000"/>
              </a:lnSpc>
              <a:buFont typeface="+mj-lt"/>
              <a:buAutoNum type="arabicPeriod"/>
              <a:defRPr/>
            </a:pPr>
            <a:r>
              <a:rPr lang="en-US" sz="2800" dirty="0">
                <a:solidFill>
                  <a:srgbClr val="FF0000"/>
                </a:solidFill>
                <a:latin typeface="+mn-lt"/>
                <a:ea typeface="Verdana" pitchFamily="34" charset="0"/>
                <a:cs typeface="Verdana" pitchFamily="34" charset="0"/>
              </a:rPr>
              <a:t>Certified Halal  </a:t>
            </a:r>
            <a:r>
              <a:rPr lang="en-US" sz="2800" dirty="0">
                <a:solidFill>
                  <a:schemeClr val="accent4">
                    <a:lumMod val="10000"/>
                  </a:schemeClr>
                </a:solidFill>
                <a:latin typeface="+mn-lt"/>
                <a:ea typeface="Verdana" pitchFamily="34" charset="0"/>
                <a:cs typeface="Verdana" pitchFamily="34" charset="0"/>
              </a:rPr>
              <a:t>means </a:t>
            </a:r>
            <a:r>
              <a:rPr lang="en-US" sz="2800" dirty="0">
                <a:solidFill>
                  <a:srgbClr val="FF0000"/>
                </a:solidFill>
                <a:latin typeface="+mn-lt"/>
                <a:ea typeface="Verdana" pitchFamily="34" charset="0"/>
                <a:cs typeface="Verdana" pitchFamily="34" charset="0"/>
              </a:rPr>
              <a:t>Authentic Halal</a:t>
            </a:r>
            <a:r>
              <a:rPr lang="en-US" sz="2800" dirty="0">
                <a:solidFill>
                  <a:schemeClr val="accent4">
                    <a:lumMod val="10000"/>
                  </a:schemeClr>
                </a:solidFill>
                <a:latin typeface="+mn-lt"/>
                <a:ea typeface="Verdana" pitchFamily="34" charset="0"/>
                <a:cs typeface="Verdana" pitchFamily="34" charset="0"/>
              </a:rPr>
              <a:t>.</a:t>
            </a:r>
          </a:p>
        </p:txBody>
      </p:sp>
      <p:sp>
        <p:nvSpPr>
          <p:cNvPr id="5" name="Title 1"/>
          <p:cNvSpPr txBox="1">
            <a:spLocks/>
          </p:cNvSpPr>
          <p:nvPr/>
        </p:nvSpPr>
        <p:spPr bwMode="auto">
          <a:xfrm>
            <a:off x="-9525" y="0"/>
            <a:ext cx="9153525" cy="485775"/>
          </a:xfrm>
          <a:prstGeom prst="rect">
            <a:avLst/>
          </a:prstGeom>
          <a:solidFill>
            <a:srgbClr val="00B050"/>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a:tabLst>
                <a:tab pos="1724025" algn="l"/>
              </a:tabLst>
              <a:defRPr/>
            </a:pPr>
            <a:r>
              <a:rPr lang="en-US" sz="2800" dirty="0" smtClean="0">
                <a:solidFill>
                  <a:schemeClr val="bg1"/>
                </a:solidFill>
                <a:latin typeface="+mn-lt"/>
                <a:cs typeface="Times New Roman" pitchFamily="18" charset="0"/>
              </a:rPr>
              <a:t>Solving Halal </a:t>
            </a:r>
            <a:r>
              <a:rPr lang="en-US" sz="2800" dirty="0">
                <a:solidFill>
                  <a:schemeClr val="bg1"/>
                </a:solidFill>
                <a:latin typeface="+mn-lt"/>
                <a:cs typeface="Times New Roman" pitchFamily="18" charset="0"/>
              </a:rPr>
              <a:t>trade</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04800"/>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eaLnBrk="0" hangingPunct="0">
              <a:buFont typeface="Courier New" pitchFamily="49" charset="0"/>
              <a:buChar char="o"/>
              <a:defRPr/>
            </a:pPr>
            <a:r>
              <a:rPr lang="en-US" sz="2800" kern="0" dirty="0">
                <a:solidFill>
                  <a:schemeClr val="accent1">
                    <a:lumMod val="75000"/>
                  </a:schemeClr>
                </a:solidFill>
                <a:latin typeface="+mn-lt"/>
                <a:ea typeface="Verdana" pitchFamily="34" charset="0"/>
                <a:cs typeface="Verdana" pitchFamily="34" charset="0"/>
              </a:rPr>
              <a:t>Brand </a:t>
            </a:r>
            <a:r>
              <a:rPr lang="en-US" sz="2800" kern="0" dirty="0">
                <a:solidFill>
                  <a:srgbClr val="FF0000"/>
                </a:solidFill>
                <a:latin typeface="+mn-lt"/>
                <a:ea typeface="Verdana" pitchFamily="34" charset="0"/>
                <a:cs typeface="Verdana" pitchFamily="34" charset="0"/>
              </a:rPr>
              <a:t>Halal</a:t>
            </a:r>
          </a:p>
        </p:txBody>
      </p:sp>
      <p:sp>
        <p:nvSpPr>
          <p:cNvPr id="3" name="Rectangle 2"/>
          <p:cNvSpPr>
            <a:spLocks noChangeArrowheads="1"/>
          </p:cNvSpPr>
          <p:nvPr/>
        </p:nvSpPr>
        <p:spPr bwMode="auto">
          <a:xfrm>
            <a:off x="304800" y="1493838"/>
            <a:ext cx="8458200" cy="345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ctr" eaLnBrk="0" hangingPunct="0">
              <a:lnSpc>
                <a:spcPct val="90000"/>
              </a:lnSpc>
              <a:spcBef>
                <a:spcPct val="20000"/>
              </a:spcBef>
              <a:buClr>
                <a:srgbClr val="4D4D4D"/>
              </a:buClr>
              <a:defRPr/>
            </a:pPr>
            <a:r>
              <a:rPr lang="en-US" sz="2800" kern="0" dirty="0">
                <a:solidFill>
                  <a:srgbClr val="FF3300"/>
                </a:solidFill>
                <a:effectLst>
                  <a:outerShdw blurRad="38100" dist="38100" dir="2700000" algn="tl">
                    <a:srgbClr val="C0C0C0"/>
                  </a:outerShdw>
                </a:effectLst>
                <a:latin typeface="+mn-lt"/>
                <a:ea typeface="Verdana" pitchFamily="34" charset="0"/>
                <a:cs typeface="Verdana" pitchFamily="34" charset="0"/>
              </a:rPr>
              <a:t>	</a:t>
            </a:r>
            <a:r>
              <a:rPr lang="en-US" sz="2800" kern="0" dirty="0">
                <a:solidFill>
                  <a:srgbClr val="FF0000"/>
                </a:solidFill>
                <a:effectLst>
                  <a:outerShdw blurRad="38100" dist="38100" dir="2700000" algn="tl">
                    <a:srgbClr val="C0C0C0"/>
                  </a:outerShdw>
                </a:effectLst>
                <a:latin typeface="+mn-lt"/>
                <a:ea typeface="Verdana" pitchFamily="34" charset="0"/>
                <a:cs typeface="Verdana" pitchFamily="34" charset="0"/>
              </a:rPr>
              <a:t>Halal has now become an International  Brand. </a:t>
            </a:r>
          </a:p>
          <a:p>
            <a:pPr marL="342900" indent="-342900" algn="ctr" eaLnBrk="0" hangingPunct="0">
              <a:lnSpc>
                <a:spcPct val="90000"/>
              </a:lnSpc>
              <a:spcBef>
                <a:spcPct val="20000"/>
              </a:spcBef>
              <a:buClr>
                <a:srgbClr val="4D4D4D"/>
              </a:buClr>
              <a:defRPr/>
            </a:pPr>
            <a:endParaRPr lang="en-US" sz="2800" kern="0" dirty="0">
              <a:solidFill>
                <a:srgbClr val="FF3300"/>
              </a:solidFill>
              <a:effectLst>
                <a:outerShdw blurRad="38100" dist="38100" dir="2700000" algn="tl">
                  <a:srgbClr val="C0C0C0"/>
                </a:outerShdw>
              </a:effectLst>
              <a:latin typeface="+mn-lt"/>
              <a:ea typeface="Verdana" pitchFamily="34" charset="0"/>
              <a:cs typeface="Verdana" pitchFamily="34" charset="0"/>
            </a:endParaRPr>
          </a:p>
          <a:p>
            <a:pPr marL="342900" indent="-342900" algn="ctr" eaLnBrk="0" hangingPunct="0">
              <a:lnSpc>
                <a:spcPct val="90000"/>
              </a:lnSpc>
              <a:spcBef>
                <a:spcPct val="20000"/>
              </a:spcBef>
              <a:buClr>
                <a:srgbClr val="4D4D4D"/>
              </a:buClr>
              <a:defRPr/>
            </a:pPr>
            <a:r>
              <a:rPr lang="en-US" sz="2800" kern="0" dirty="0">
                <a:effectLst>
                  <a:outerShdw blurRad="38100" dist="38100" dir="2700000" algn="tl">
                    <a:srgbClr val="C0C0C0"/>
                  </a:outerShdw>
                </a:effectLst>
                <a:latin typeface="+mn-lt"/>
                <a:ea typeface="Verdana" pitchFamily="34" charset="0"/>
                <a:cs typeface="Verdana" pitchFamily="34" charset="0"/>
              </a:rPr>
              <a:t>	A brand label globally recognized among Muslims &amp; non Muslims for </a:t>
            </a:r>
          </a:p>
          <a:p>
            <a:pPr marL="342900" indent="-342900" algn="ctr" eaLnBrk="0" hangingPunct="0">
              <a:lnSpc>
                <a:spcPct val="90000"/>
              </a:lnSpc>
              <a:spcBef>
                <a:spcPct val="20000"/>
              </a:spcBef>
              <a:buClr>
                <a:srgbClr val="4D4D4D"/>
              </a:buClr>
              <a:defRPr/>
            </a:pPr>
            <a:r>
              <a:rPr lang="en-US" sz="2800" kern="0" dirty="0">
                <a:solidFill>
                  <a:srgbClr val="FF3300"/>
                </a:solidFill>
                <a:effectLst>
                  <a:outerShdw blurRad="38100" dist="38100" dir="2700000" algn="tl">
                    <a:srgbClr val="C0C0C0"/>
                  </a:outerShdw>
                </a:effectLst>
                <a:latin typeface="+mn-lt"/>
                <a:ea typeface="Verdana" pitchFamily="34" charset="0"/>
                <a:cs typeface="Verdana" pitchFamily="34" charset="0"/>
              </a:rPr>
              <a:t>	</a:t>
            </a:r>
            <a:r>
              <a:rPr lang="en-US" sz="2800" kern="0" dirty="0">
                <a:solidFill>
                  <a:srgbClr val="FF0000"/>
                </a:solidFill>
                <a:effectLst>
                  <a:outerShdw blurRad="38100" dist="38100" dir="2700000" algn="tl">
                    <a:srgbClr val="C0C0C0"/>
                  </a:outerShdw>
                </a:effectLst>
                <a:latin typeface="+mn-lt"/>
                <a:ea typeface="Verdana" pitchFamily="34" charset="0"/>
                <a:cs typeface="Verdana" pitchFamily="34" charset="0"/>
              </a:rPr>
              <a:t>‘Good Quality &amp; Healthy products’ </a:t>
            </a:r>
          </a:p>
          <a:p>
            <a:pPr marL="342900" indent="-342900" algn="ctr" eaLnBrk="0" hangingPunct="0">
              <a:lnSpc>
                <a:spcPct val="90000"/>
              </a:lnSpc>
              <a:spcBef>
                <a:spcPct val="20000"/>
              </a:spcBef>
              <a:buClr>
                <a:srgbClr val="4D4D4D"/>
              </a:buClr>
              <a:defRPr/>
            </a:pPr>
            <a:endParaRPr lang="en-US" sz="2800" kern="0" dirty="0">
              <a:solidFill>
                <a:srgbClr val="FF3300"/>
              </a:solidFill>
              <a:effectLst>
                <a:outerShdw blurRad="38100" dist="38100" dir="2700000" algn="tl">
                  <a:srgbClr val="C0C0C0"/>
                </a:outerShdw>
              </a:effectLst>
              <a:latin typeface="+mn-lt"/>
              <a:ea typeface="Verdana" pitchFamily="34" charset="0"/>
              <a:cs typeface="Verdana" pitchFamily="34" charset="0"/>
            </a:endParaRPr>
          </a:p>
          <a:p>
            <a:pPr algn="ctr">
              <a:lnSpc>
                <a:spcPct val="80000"/>
              </a:lnSpc>
              <a:defRPr/>
            </a:pPr>
            <a:r>
              <a:rPr lang="en-US" sz="2800" dirty="0">
                <a:latin typeface="+mn-lt"/>
                <a:ea typeface="Verdana" pitchFamily="34" charset="0"/>
                <a:cs typeface="Verdana" pitchFamily="34" charset="0"/>
              </a:rPr>
              <a:t>expanding the </a:t>
            </a:r>
            <a:r>
              <a:rPr lang="en-US" sz="2800" dirty="0">
                <a:solidFill>
                  <a:srgbClr val="FF0000"/>
                </a:solidFill>
                <a:latin typeface="+mn-lt"/>
                <a:ea typeface="Verdana" pitchFamily="34" charset="0"/>
                <a:cs typeface="Verdana" pitchFamily="34" charset="0"/>
              </a:rPr>
              <a:t>Halal Certified </a:t>
            </a:r>
            <a:r>
              <a:rPr lang="en-US" sz="2800" dirty="0">
                <a:latin typeface="+mn-lt"/>
                <a:ea typeface="Verdana" pitchFamily="34" charset="0"/>
                <a:cs typeface="Verdana" pitchFamily="34" charset="0"/>
              </a:rPr>
              <a:t>trade to almost $3 trillion, a year..</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152400"/>
            <a:ext cx="8458200" cy="83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defTabSz="844083" eaLnBrk="0" hangingPunct="0">
              <a:lnSpc>
                <a:spcPct val="200000"/>
              </a:lnSpc>
              <a:buFont typeface="Courier New" pitchFamily="49" charset="0"/>
              <a:buChar char="o"/>
              <a:defRPr/>
            </a:pPr>
            <a:r>
              <a:rPr lang="en-US" sz="2800" kern="0" dirty="0">
                <a:solidFill>
                  <a:schemeClr val="accent1">
                    <a:lumMod val="75000"/>
                  </a:schemeClr>
                </a:solidFill>
                <a:latin typeface="+mn-lt"/>
                <a:ea typeface="Verdana" panose="020B0604030504040204" pitchFamily="34" charset="0"/>
                <a:cs typeface="Verdana" panose="020B0604030504040204" pitchFamily="34" charset="0"/>
              </a:rPr>
              <a:t>Halal R&amp;D</a:t>
            </a:r>
            <a:endParaRPr lang="en-US" sz="2800" kern="0" dirty="0">
              <a:solidFill>
                <a:srgbClr val="FF0000"/>
              </a:solidFill>
              <a:latin typeface="+mn-lt"/>
              <a:ea typeface="Verdana" panose="020B0604030504040204" pitchFamily="34" charset="0"/>
              <a:cs typeface="Verdana" panose="020B0604030504040204" pitchFamily="34" charset="0"/>
            </a:endParaRPr>
          </a:p>
        </p:txBody>
      </p:sp>
      <p:sp>
        <p:nvSpPr>
          <p:cNvPr id="3" name="Rectangle 2"/>
          <p:cNvSpPr>
            <a:spLocks noChangeArrowheads="1"/>
          </p:cNvSpPr>
          <p:nvPr/>
        </p:nvSpPr>
        <p:spPr bwMode="auto">
          <a:xfrm>
            <a:off x="304800" y="1112838"/>
            <a:ext cx="84582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Arial" pitchFamily="34" charset="0"/>
              <a:buChar char="•"/>
              <a:defRPr/>
            </a:pPr>
            <a:r>
              <a:rPr lang="en-US" sz="2800" dirty="0">
                <a:latin typeface="+mn-lt"/>
                <a:cs typeface="Times New Roman" pitchFamily="18" charset="0"/>
              </a:rPr>
              <a:t>It could be of benefit to collaborate with international R&amp;D laboratories, training and scientific research centers</a:t>
            </a:r>
            <a:r>
              <a:rPr lang="en-US" sz="2800" dirty="0">
                <a:solidFill>
                  <a:srgbClr val="00B0F0"/>
                </a:solidFill>
                <a:latin typeface="+mn-lt"/>
                <a:cs typeface="Times New Roman" pitchFamily="18" charset="0"/>
              </a:rPr>
              <a:t> </a:t>
            </a:r>
            <a:r>
              <a:rPr lang="en-US" sz="2800" dirty="0">
                <a:latin typeface="+mn-lt"/>
                <a:cs typeface="Times New Roman" pitchFamily="18" charset="0"/>
              </a:rPr>
              <a:t>to provide necessary training and prepare indicators on Halal analysis, Halal trade supported by techno-economic studies.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14290"/>
            <a:ext cx="8458200" cy="83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defTabSz="844083" eaLnBrk="0" hangingPunct="0">
              <a:lnSpc>
                <a:spcPct val="200000"/>
              </a:lnSpc>
              <a:buFont typeface="Courier New" pitchFamily="49" charset="0"/>
              <a:buChar char="o"/>
              <a:defRPr/>
            </a:pPr>
            <a:r>
              <a:rPr lang="en-US" sz="2800" kern="0" dirty="0">
                <a:solidFill>
                  <a:schemeClr val="accent1">
                    <a:lumMod val="75000"/>
                  </a:schemeClr>
                </a:solidFill>
                <a:latin typeface="+mn-lt"/>
                <a:ea typeface="Verdana" panose="020B0604030504040204" pitchFamily="34" charset="0"/>
                <a:cs typeface="Verdana" panose="020B0604030504040204" pitchFamily="34" charset="0"/>
              </a:rPr>
              <a:t>Mutual collaboration</a:t>
            </a:r>
            <a:endParaRPr lang="en-US" sz="2800" kern="0" dirty="0">
              <a:solidFill>
                <a:srgbClr val="FF0000"/>
              </a:solidFill>
              <a:latin typeface="+mn-lt"/>
              <a:ea typeface="Verdana" panose="020B0604030504040204" pitchFamily="34" charset="0"/>
              <a:cs typeface="Verdana" panose="020B0604030504040204" pitchFamily="34" charset="0"/>
            </a:endParaRPr>
          </a:p>
        </p:txBody>
      </p:sp>
      <p:sp>
        <p:nvSpPr>
          <p:cNvPr id="5" name="Rectangle 4"/>
          <p:cNvSpPr>
            <a:spLocks noChangeArrowheads="1"/>
          </p:cNvSpPr>
          <p:nvPr/>
        </p:nvSpPr>
        <p:spPr bwMode="auto">
          <a:xfrm>
            <a:off x="304800" y="1098527"/>
            <a:ext cx="8458200" cy="5141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Arial" pitchFamily="34" charset="0"/>
              <a:buChar char="•"/>
              <a:defRPr/>
            </a:pPr>
            <a:r>
              <a:rPr lang="en-US" sz="2800" dirty="0">
                <a:latin typeface="+mn-lt"/>
                <a:cs typeface="Times New Roman" pitchFamily="18" charset="0"/>
              </a:rPr>
              <a:t>We note here on the importance of the efforts that must be made ​​by government regulators</a:t>
            </a:r>
            <a:r>
              <a:rPr lang="en-US" sz="2800" baseline="30000" dirty="0">
                <a:solidFill>
                  <a:srgbClr val="FF0000"/>
                </a:solidFill>
                <a:latin typeface="+mn-lt"/>
                <a:cs typeface="Times New Roman" pitchFamily="18" charset="0"/>
              </a:rPr>
              <a:t>1</a:t>
            </a:r>
            <a:r>
              <a:rPr lang="en-US" sz="2800" dirty="0">
                <a:latin typeface="+mn-lt"/>
                <a:cs typeface="Times New Roman" pitchFamily="18" charset="0"/>
              </a:rPr>
              <a:t>, chambers of commerce</a:t>
            </a:r>
            <a:r>
              <a:rPr lang="en-US" sz="2800" baseline="30000" dirty="0">
                <a:solidFill>
                  <a:srgbClr val="FF0000"/>
                </a:solidFill>
                <a:latin typeface="+mn-lt"/>
                <a:cs typeface="Times New Roman" pitchFamily="18" charset="0"/>
              </a:rPr>
              <a:t>2</a:t>
            </a:r>
            <a:r>
              <a:rPr lang="en-US" sz="2800" dirty="0">
                <a:latin typeface="+mn-lt"/>
                <a:cs typeface="Times New Roman" pitchFamily="18" charset="0"/>
              </a:rPr>
              <a:t>, scientific research centers</a:t>
            </a:r>
            <a:r>
              <a:rPr lang="en-US" sz="2800" baseline="30000" dirty="0">
                <a:solidFill>
                  <a:srgbClr val="FF0000"/>
                </a:solidFill>
                <a:latin typeface="+mn-lt"/>
                <a:cs typeface="Times New Roman" pitchFamily="18" charset="0"/>
              </a:rPr>
              <a:t>3</a:t>
            </a:r>
            <a:r>
              <a:rPr lang="en-US" sz="2800" dirty="0">
                <a:latin typeface="+mn-lt"/>
                <a:cs typeface="Times New Roman" pitchFamily="18" charset="0"/>
              </a:rPr>
              <a:t>, universities</a:t>
            </a:r>
            <a:r>
              <a:rPr lang="en-US" sz="2800" baseline="30000" dirty="0">
                <a:solidFill>
                  <a:srgbClr val="FF0000"/>
                </a:solidFill>
                <a:latin typeface="+mn-lt"/>
                <a:cs typeface="Times New Roman" pitchFamily="18" charset="0"/>
              </a:rPr>
              <a:t>4</a:t>
            </a:r>
            <a:r>
              <a:rPr lang="en-US" sz="2800" dirty="0">
                <a:latin typeface="+mn-lt"/>
                <a:cs typeface="Times New Roman" pitchFamily="18" charset="0"/>
              </a:rPr>
              <a:t>, scientific applied colleges</a:t>
            </a:r>
            <a:r>
              <a:rPr lang="en-US" sz="2800" baseline="30000" dirty="0">
                <a:solidFill>
                  <a:srgbClr val="FF0000"/>
                </a:solidFill>
                <a:latin typeface="+mn-lt"/>
                <a:cs typeface="Times New Roman" pitchFamily="18" charset="0"/>
              </a:rPr>
              <a:t>5</a:t>
            </a:r>
            <a:r>
              <a:rPr lang="en-US" sz="2800" dirty="0">
                <a:latin typeface="+mn-lt"/>
                <a:cs typeface="Times New Roman" pitchFamily="18" charset="0"/>
              </a:rPr>
              <a:t>, and official religious bodies</a:t>
            </a:r>
            <a:r>
              <a:rPr lang="en-US" sz="2800" baseline="30000" dirty="0">
                <a:solidFill>
                  <a:srgbClr val="FF0000"/>
                </a:solidFill>
                <a:latin typeface="+mn-lt"/>
                <a:cs typeface="Times New Roman" pitchFamily="18" charset="0"/>
              </a:rPr>
              <a:t>6</a:t>
            </a:r>
            <a:r>
              <a:rPr lang="en-US" sz="2800" dirty="0">
                <a:latin typeface="+mn-lt"/>
                <a:cs typeface="Times New Roman" pitchFamily="18" charset="0"/>
              </a:rPr>
              <a:t> in promoting and expanding the role of the private sector in the Halal trade.</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04800" y="76200"/>
            <a:ext cx="8229600" cy="609600"/>
          </a:xfrm>
          <a:solidFill>
            <a:srgbClr val="00B050"/>
          </a:solidFill>
        </p:spPr>
        <p:txBody>
          <a:bodyPr/>
          <a:lstStyle/>
          <a:p>
            <a:pPr algn="just"/>
            <a:r>
              <a:rPr lang="en-US" sz="2800" smtClean="0">
                <a:solidFill>
                  <a:schemeClr val="bg1"/>
                </a:solidFill>
                <a:latin typeface="Times New Roman" pitchFamily="18" charset="0"/>
                <a:cs typeface="Times New Roman" pitchFamily="18" charset="0"/>
              </a:rPr>
              <a:t>Halal has Gone Mainstream</a:t>
            </a:r>
          </a:p>
        </p:txBody>
      </p:sp>
      <p:sp>
        <p:nvSpPr>
          <p:cNvPr id="8" name="Content Placeholder 2"/>
          <p:cNvSpPr>
            <a:spLocks noGrp="1"/>
          </p:cNvSpPr>
          <p:nvPr>
            <p:ph idx="1"/>
          </p:nvPr>
        </p:nvSpPr>
        <p:spPr>
          <a:xfrm>
            <a:off x="457200" y="838200"/>
            <a:ext cx="8115300" cy="5715000"/>
          </a:xfrm>
        </p:spPr>
        <p:txBody>
          <a:bodyPr>
            <a:normAutofit lnSpcReduction="10000"/>
          </a:bodyPr>
          <a:lstStyle/>
          <a:p>
            <a:pPr>
              <a:lnSpc>
                <a:spcPct val="150000"/>
              </a:lnSpc>
            </a:pPr>
            <a:r>
              <a:rPr lang="en-US" sz="2400" smtClean="0">
                <a:latin typeface="Times New Roman" pitchFamily="18" charset="0"/>
                <a:cs typeface="Times New Roman" pitchFamily="18" charset="0"/>
              </a:rPr>
              <a:t>Halal logo has now become a symbol of quality and religious compliance and this makes it sound as </a:t>
            </a:r>
            <a:r>
              <a:rPr lang="en-US" sz="2400" smtClean="0">
                <a:solidFill>
                  <a:srgbClr val="00B050"/>
                </a:solidFill>
                <a:latin typeface="Times New Roman" pitchFamily="18" charset="0"/>
                <a:cs typeface="Times New Roman" pitchFamily="18" charset="0"/>
              </a:rPr>
              <a:t>the new green</a:t>
            </a:r>
            <a:r>
              <a:rPr lang="en-US" sz="2400" smtClean="0">
                <a:latin typeface="Times New Roman" pitchFamily="18" charset="0"/>
                <a:cs typeface="Times New Roman" pitchFamily="18" charset="0"/>
              </a:rPr>
              <a:t>.</a:t>
            </a:r>
          </a:p>
          <a:p>
            <a:pPr>
              <a:lnSpc>
                <a:spcPct val="150000"/>
              </a:lnSpc>
            </a:pPr>
            <a:r>
              <a:rPr lang="en-US" sz="2400" smtClean="0">
                <a:latin typeface="Times New Roman" pitchFamily="18" charset="0"/>
                <a:cs typeface="Times New Roman" pitchFamily="18" charset="0"/>
              </a:rPr>
              <a:t>  McDonald’s in Singapore has seen an influx of eight   million patrons a year after obtaining a Halal certification.</a:t>
            </a:r>
          </a:p>
          <a:p>
            <a:pPr>
              <a:lnSpc>
                <a:spcPct val="150000"/>
              </a:lnSpc>
            </a:pPr>
            <a:r>
              <a:rPr lang="en-US" sz="2400" smtClean="0">
                <a:latin typeface="Times New Roman" pitchFamily="18" charset="0"/>
                <a:cs typeface="Times New Roman" pitchFamily="18" charset="0"/>
              </a:rPr>
              <a:t>  </a:t>
            </a:r>
            <a:r>
              <a:rPr lang="en-US" sz="2400" smtClean="0">
                <a:solidFill>
                  <a:srgbClr val="00B050"/>
                </a:solidFill>
                <a:latin typeface="Times New Roman" pitchFamily="18" charset="0"/>
                <a:cs typeface="Times New Roman" pitchFamily="18" charset="0"/>
              </a:rPr>
              <a:t>Since being certified Halal</a:t>
            </a:r>
            <a:r>
              <a:rPr lang="en-US" sz="2400" smtClean="0">
                <a:latin typeface="Times New Roman" pitchFamily="18" charset="0"/>
                <a:cs typeface="Times New Roman" pitchFamily="18" charset="0"/>
              </a:rPr>
              <a:t>, KFC, Burger King and Taco Bell have all seen an increase of 20 per cent in customers</a:t>
            </a:r>
          </a:p>
          <a:p>
            <a:pPr>
              <a:lnSpc>
                <a:spcPct val="150000"/>
              </a:lnSpc>
            </a:pPr>
            <a:r>
              <a:rPr lang="en-US" sz="2400" smtClean="0">
                <a:latin typeface="Times New Roman" pitchFamily="18" charset="0"/>
                <a:cs typeface="Times New Roman" pitchFamily="18" charset="0"/>
              </a:rPr>
              <a:t>Halal has also been extended to downstream products and services such as laboratory, cosmetics and pharmaceuticals, hygiene products and nutritional supplements, travel, art, music and books; even marriage and finance.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3"/>
          <p:cNvSpPr>
            <a:spLocks noChangeArrowheads="1"/>
          </p:cNvSpPr>
          <p:nvPr/>
        </p:nvSpPr>
        <p:spPr bwMode="auto">
          <a:xfrm>
            <a:off x="3056384" y="2888704"/>
            <a:ext cx="2667000" cy="2514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3200" dirty="0">
                <a:solidFill>
                  <a:srgbClr val="000000"/>
                </a:solidFill>
                <a:ea typeface="ＭＳ Ｐゴシック" charset="-128"/>
                <a:cs typeface="Times New Roman" pitchFamily="18" charset="0"/>
              </a:rPr>
              <a:t>Halal </a:t>
            </a:r>
          </a:p>
          <a:p>
            <a:pPr algn="ctr">
              <a:defRPr/>
            </a:pPr>
            <a:r>
              <a:rPr lang="en-US" sz="3200" dirty="0">
                <a:solidFill>
                  <a:srgbClr val="000000"/>
                </a:solidFill>
                <a:ea typeface="ＭＳ Ｐゴシック" charset="-128"/>
                <a:cs typeface="Times New Roman" pitchFamily="18" charset="0"/>
              </a:rPr>
              <a:t>Products </a:t>
            </a:r>
          </a:p>
          <a:p>
            <a:pPr algn="ctr">
              <a:defRPr/>
            </a:pPr>
            <a:r>
              <a:rPr lang="en-US" sz="3200" dirty="0">
                <a:solidFill>
                  <a:srgbClr val="000000"/>
                </a:solidFill>
                <a:ea typeface="ＭＳ Ｐゴシック" charset="-128"/>
                <a:cs typeface="Times New Roman" pitchFamily="18" charset="0"/>
              </a:rPr>
              <a:t>&amp; Services</a:t>
            </a:r>
            <a:endParaRPr lang="en-US" dirty="0">
              <a:solidFill>
                <a:srgbClr val="953735"/>
              </a:solidFill>
              <a:ea typeface="ＭＳ Ｐゴシック" charset="-128"/>
              <a:cs typeface="Times New Roman" pitchFamily="18" charset="0"/>
            </a:endParaRPr>
          </a:p>
        </p:txBody>
      </p:sp>
      <p:sp>
        <p:nvSpPr>
          <p:cNvPr id="45061" name="Rectangle 2"/>
          <p:cNvSpPr>
            <a:spLocks noChangeArrowheads="1"/>
          </p:cNvSpPr>
          <p:nvPr>
            <p:custDataLst>
              <p:tags r:id="rId1"/>
            </p:custDataLst>
          </p:nvPr>
        </p:nvSpPr>
        <p:spPr bwMode="auto">
          <a:xfrm>
            <a:off x="381000" y="76200"/>
            <a:ext cx="8458200" cy="800100"/>
          </a:xfrm>
          <a:prstGeom prst="rect">
            <a:avLst/>
          </a:prstGeom>
          <a:solidFill>
            <a:srgbClr val="00B050"/>
          </a:solidFill>
          <a:ln>
            <a:noFill/>
          </a:ln>
        </p:spPr>
        <p:txBody>
          <a:bodyPr lIns="0" tIns="0" rIns="0" bIns="0">
            <a:spAutoFit/>
          </a:bodyPr>
          <a:lstStyle/>
          <a:p>
            <a:pPr marL="1512888" indent="-1512888" algn="ctr" defTabSz="912813">
              <a:defRPr/>
            </a:pPr>
            <a:r>
              <a:rPr lang="en-US" sz="2800" dirty="0">
                <a:solidFill>
                  <a:schemeClr val="bg1"/>
                </a:solidFill>
                <a:latin typeface="+mn-lt"/>
                <a:ea typeface="ヒラギノ角ゴ Pro W6" charset="-128"/>
                <a:cs typeface="Times New Roman" pitchFamily="18" charset="0"/>
              </a:rPr>
              <a:t>Proposed Collaboration</a:t>
            </a:r>
          </a:p>
          <a:p>
            <a:pPr marL="1512888" indent="-1512888" algn="ctr" defTabSz="912813">
              <a:defRPr/>
            </a:pPr>
            <a:r>
              <a:rPr lang="en-US" sz="2400" dirty="0">
                <a:solidFill>
                  <a:schemeClr val="bg1"/>
                </a:solidFill>
                <a:latin typeface="+mn-lt"/>
                <a:ea typeface="ヒラギノ角ゴ Pro W6" charset="-128"/>
                <a:cs typeface="Times New Roman" pitchFamily="18" charset="0"/>
              </a:rPr>
              <a:t>For the growth of capital and to provide jobs opportunities</a:t>
            </a:r>
          </a:p>
        </p:txBody>
      </p:sp>
      <p:grpSp>
        <p:nvGrpSpPr>
          <p:cNvPr id="2" name="Group 29"/>
          <p:cNvGrpSpPr>
            <a:grpSpLocks/>
          </p:cNvGrpSpPr>
          <p:nvPr/>
        </p:nvGrpSpPr>
        <p:grpSpPr bwMode="auto">
          <a:xfrm>
            <a:off x="4876800" y="1524000"/>
            <a:ext cx="3203575" cy="1338263"/>
            <a:chOff x="5079088" y="311330"/>
            <a:chExt cx="3202100" cy="1339185"/>
          </a:xfrm>
        </p:grpSpPr>
        <p:sp>
          <p:nvSpPr>
            <p:cNvPr id="39" name="Rectangle 13"/>
            <p:cNvSpPr>
              <a:spLocks noChangeArrowheads="1"/>
            </p:cNvSpPr>
            <p:nvPr/>
          </p:nvSpPr>
          <p:spPr bwMode="auto">
            <a:xfrm>
              <a:off x="5688417" y="311330"/>
              <a:ext cx="2592771" cy="533399"/>
            </a:xfrm>
            <a:prstGeom prst="rect">
              <a:avLst/>
            </a:prstGeom>
            <a:noFill/>
            <a:ln w="9525">
              <a:noFill/>
              <a:miter lim="800000"/>
              <a:headEnd/>
              <a:tailEnd/>
            </a:ln>
            <a:scene3d>
              <a:camera prst="orthographicFront"/>
              <a:lightRig rig="threePt" dir="t"/>
            </a:scene3d>
            <a:sp3d>
              <a:bevelT/>
            </a:sp3d>
          </p:spPr>
          <p:txBody>
            <a:bodyPr wrap="none" anchor="ctr"/>
            <a:lstStyle/>
            <a:p>
              <a:pPr algn="ctr">
                <a:defRPr/>
              </a:pPr>
              <a:r>
                <a:rPr lang="en-US" sz="2400" dirty="0">
                  <a:solidFill>
                    <a:srgbClr val="000000"/>
                  </a:solidFill>
                  <a:latin typeface="+mn-lt"/>
                  <a:ea typeface="ＭＳ Ｐゴシック" charset="-128"/>
                  <a:cs typeface="Times New Roman" pitchFamily="18" charset="0"/>
                </a:rPr>
                <a:t>Supports from </a:t>
              </a:r>
            </a:p>
            <a:p>
              <a:pPr algn="ctr">
                <a:defRPr/>
              </a:pPr>
              <a:r>
                <a:rPr lang="en-US" sz="2400" dirty="0">
                  <a:solidFill>
                    <a:srgbClr val="000000"/>
                  </a:solidFill>
                  <a:latin typeface="+mn-lt"/>
                  <a:ea typeface="ＭＳ Ｐゴシック" charset="-128"/>
                  <a:cs typeface="Times New Roman" pitchFamily="18" charset="0"/>
                </a:rPr>
                <a:t>Islamic Development Bank, IDB</a:t>
              </a:r>
            </a:p>
          </p:txBody>
        </p:sp>
        <p:sp>
          <p:nvSpPr>
            <p:cNvPr id="40" name="Right Arrow 39"/>
            <p:cNvSpPr/>
            <p:nvPr/>
          </p:nvSpPr>
          <p:spPr>
            <a:xfrm rot="8887097">
              <a:off x="5079088" y="1164405"/>
              <a:ext cx="1372556" cy="4861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Times New Roman" pitchFamily="18" charset="0"/>
              </a:endParaRPr>
            </a:p>
          </p:txBody>
        </p:sp>
      </p:grpSp>
      <p:grpSp>
        <p:nvGrpSpPr>
          <p:cNvPr id="3" name="Group 37"/>
          <p:cNvGrpSpPr>
            <a:grpSpLocks/>
          </p:cNvGrpSpPr>
          <p:nvPr/>
        </p:nvGrpSpPr>
        <p:grpSpPr bwMode="auto">
          <a:xfrm>
            <a:off x="5005388" y="4724400"/>
            <a:ext cx="3452812" cy="1270000"/>
            <a:chOff x="5005593" y="4724188"/>
            <a:chExt cx="3452592" cy="1270348"/>
          </a:xfrm>
        </p:grpSpPr>
        <p:sp>
          <p:nvSpPr>
            <p:cNvPr id="45" name="Rectangle 44"/>
            <p:cNvSpPr>
              <a:spLocks noChangeArrowheads="1"/>
            </p:cNvSpPr>
            <p:nvPr/>
          </p:nvSpPr>
          <p:spPr bwMode="auto">
            <a:xfrm>
              <a:off x="5864916" y="4724188"/>
              <a:ext cx="2593269" cy="813016"/>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ctr" rtl="1">
                <a:lnSpc>
                  <a:spcPct val="150000"/>
                </a:lnSpc>
                <a:defRPr/>
              </a:pPr>
              <a:r>
                <a:rPr lang="en-US" sz="2400" dirty="0">
                  <a:latin typeface="+mn-lt"/>
                  <a:ea typeface="ＭＳ Ｐゴシック" pitchFamily="34" charset="-128"/>
                  <a:cs typeface="Times New Roman" pitchFamily="18" charset="0"/>
                </a:rPr>
                <a:t>Financial facilities</a:t>
              </a:r>
            </a:p>
            <a:p>
              <a:pPr marL="457200" indent="-457200" algn="ctr" rtl="1">
                <a:lnSpc>
                  <a:spcPct val="150000"/>
                </a:lnSpc>
                <a:defRPr/>
              </a:pPr>
              <a:r>
                <a:rPr lang="en-US" sz="2400" dirty="0">
                  <a:latin typeface="+mn-lt"/>
                  <a:ea typeface="ＭＳ Ｐゴシック" pitchFamily="34" charset="-128"/>
                  <a:cs typeface="Times New Roman" pitchFamily="18" charset="0"/>
                </a:rPr>
                <a:t> from government</a:t>
              </a:r>
              <a:endParaRPr lang="ar-EG" sz="2400" dirty="0">
                <a:latin typeface="+mn-lt"/>
                <a:ea typeface="ＭＳ Ｐゴシック" pitchFamily="34" charset="-128"/>
                <a:cs typeface="Times New Roman" pitchFamily="18" charset="0"/>
              </a:endParaRPr>
            </a:p>
          </p:txBody>
        </p:sp>
        <p:sp>
          <p:nvSpPr>
            <p:cNvPr id="46" name="Right Arrow 45"/>
            <p:cNvSpPr/>
            <p:nvPr/>
          </p:nvSpPr>
          <p:spPr bwMode="auto">
            <a:xfrm rot="12717722">
              <a:off x="5005593" y="5510216"/>
              <a:ext cx="996886" cy="4843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Times New Roman" pitchFamily="18" charset="0"/>
              </a:endParaRPr>
            </a:p>
          </p:txBody>
        </p:sp>
      </p:grpSp>
      <p:grpSp>
        <p:nvGrpSpPr>
          <p:cNvPr id="4" name="Group 38"/>
          <p:cNvGrpSpPr>
            <a:grpSpLocks/>
          </p:cNvGrpSpPr>
          <p:nvPr/>
        </p:nvGrpSpPr>
        <p:grpSpPr bwMode="auto">
          <a:xfrm>
            <a:off x="225425" y="4572000"/>
            <a:ext cx="3313113" cy="1352550"/>
            <a:chOff x="5155524" y="4420242"/>
            <a:chExt cx="3312261" cy="1352052"/>
          </a:xfrm>
        </p:grpSpPr>
        <p:sp>
          <p:nvSpPr>
            <p:cNvPr id="48" name="Rectangle 12"/>
            <p:cNvSpPr>
              <a:spLocks noChangeArrowheads="1"/>
            </p:cNvSpPr>
            <p:nvPr/>
          </p:nvSpPr>
          <p:spPr bwMode="auto">
            <a:xfrm>
              <a:off x="5155524" y="4420242"/>
              <a:ext cx="2593269" cy="813020"/>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ctr" rtl="1">
                <a:lnSpc>
                  <a:spcPct val="150000"/>
                </a:lnSpc>
                <a:defRPr/>
              </a:pPr>
              <a:r>
                <a:rPr lang="en-US" sz="2400" dirty="0">
                  <a:latin typeface="+mn-lt"/>
                  <a:ea typeface="ＭＳ Ｐゴシック" pitchFamily="34" charset="-128"/>
                  <a:cs typeface="Times New Roman" pitchFamily="18" charset="0"/>
                </a:rPr>
                <a:t>Official facilities</a:t>
              </a:r>
              <a:endParaRPr lang="ar-EG" sz="2400" dirty="0">
                <a:latin typeface="+mn-lt"/>
                <a:ea typeface="ＭＳ Ｐゴシック" pitchFamily="34" charset="-128"/>
                <a:cs typeface="Times New Roman" pitchFamily="18" charset="0"/>
              </a:endParaRPr>
            </a:p>
            <a:p>
              <a:pPr marL="457200" indent="-457200" algn="ctr" rtl="1">
                <a:lnSpc>
                  <a:spcPct val="150000"/>
                </a:lnSpc>
                <a:defRPr/>
              </a:pPr>
              <a:r>
                <a:rPr lang="en-US" sz="2400" dirty="0">
                  <a:latin typeface="+mn-lt"/>
                  <a:ea typeface="ＭＳ Ｐゴシック" pitchFamily="34" charset="-128"/>
                  <a:cs typeface="Times New Roman" pitchFamily="18" charset="0"/>
                </a:rPr>
                <a:t>from government</a:t>
              </a:r>
            </a:p>
          </p:txBody>
        </p:sp>
        <p:sp>
          <p:nvSpPr>
            <p:cNvPr id="49" name="Right Arrow 48"/>
            <p:cNvSpPr/>
            <p:nvPr/>
          </p:nvSpPr>
          <p:spPr bwMode="auto">
            <a:xfrm rot="19787784">
              <a:off x="7307620" y="5288285"/>
              <a:ext cx="1160165" cy="4840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Times New Roman" pitchFamily="18" charset="0"/>
              </a:endParaRPr>
            </a:p>
          </p:txBody>
        </p:sp>
      </p:grpSp>
      <p:grpSp>
        <p:nvGrpSpPr>
          <p:cNvPr id="5" name="Group 33"/>
          <p:cNvGrpSpPr>
            <a:grpSpLocks/>
          </p:cNvGrpSpPr>
          <p:nvPr/>
        </p:nvGrpSpPr>
        <p:grpSpPr bwMode="auto">
          <a:xfrm>
            <a:off x="533400" y="1905000"/>
            <a:ext cx="3363913" cy="957263"/>
            <a:chOff x="533048" y="380513"/>
            <a:chExt cx="3363273" cy="957483"/>
          </a:xfrm>
        </p:grpSpPr>
        <p:sp>
          <p:nvSpPr>
            <p:cNvPr id="51" name="Rectangle 4"/>
            <p:cNvSpPr>
              <a:spLocks noChangeArrowheads="1"/>
            </p:cNvSpPr>
            <p:nvPr/>
          </p:nvSpPr>
          <p:spPr bwMode="auto">
            <a:xfrm>
              <a:off x="533048" y="380513"/>
              <a:ext cx="2209800" cy="762808"/>
            </a:xfrm>
            <a:prstGeom prst="rect">
              <a:avLst/>
            </a:prstGeom>
            <a:noFill/>
            <a:ln w="9525">
              <a:noFill/>
              <a:miter lim="800000"/>
              <a:headEnd/>
              <a:tailEnd/>
            </a:ln>
            <a:effectLst/>
            <a:scene3d>
              <a:camera prst="orthographicFront"/>
              <a:lightRig rig="threePt" dir="t"/>
            </a:scene3d>
            <a:sp3d>
              <a:bevelT/>
            </a:sp3d>
          </p:spPr>
          <p:txBody>
            <a:bodyPr wrap="none" anchor="ctr"/>
            <a:lstStyle/>
            <a:p>
              <a:pPr algn="ctr">
                <a:defRPr/>
              </a:pPr>
              <a:r>
                <a:rPr lang="en-US" sz="2400" dirty="0">
                  <a:solidFill>
                    <a:srgbClr val="000000"/>
                  </a:solidFill>
                  <a:latin typeface="+mn-lt"/>
                  <a:ea typeface="ＭＳ Ｐゴシック" charset="-128"/>
                  <a:cs typeface="Times New Roman" pitchFamily="18" charset="0"/>
                </a:rPr>
                <a:t>Support from </a:t>
              </a:r>
            </a:p>
            <a:p>
              <a:pPr algn="ctr">
                <a:defRPr/>
              </a:pPr>
              <a:r>
                <a:rPr lang="en-US" sz="2400" dirty="0">
                  <a:solidFill>
                    <a:srgbClr val="000000"/>
                  </a:solidFill>
                  <a:latin typeface="+mn-lt"/>
                  <a:ea typeface="ＭＳ Ｐゴシック" charset="-128"/>
                  <a:cs typeface="Times New Roman" pitchFamily="18" charset="0"/>
                </a:rPr>
                <a:t>investors and </a:t>
              </a:r>
            </a:p>
            <a:p>
              <a:pPr algn="ctr">
                <a:defRPr/>
              </a:pPr>
              <a:r>
                <a:rPr lang="en-US" sz="2400" dirty="0">
                  <a:solidFill>
                    <a:srgbClr val="000000"/>
                  </a:solidFill>
                  <a:latin typeface="+mn-lt"/>
                  <a:ea typeface="ＭＳ Ｐゴシック" charset="-128"/>
                  <a:cs typeface="Times New Roman" pitchFamily="18" charset="0"/>
                </a:rPr>
                <a:t>financial companies</a:t>
              </a:r>
            </a:p>
          </p:txBody>
        </p:sp>
        <p:sp>
          <p:nvSpPr>
            <p:cNvPr id="52" name="Right Arrow 51"/>
            <p:cNvSpPr/>
            <p:nvPr/>
          </p:nvSpPr>
          <p:spPr>
            <a:xfrm rot="2192842">
              <a:off x="2523394" y="853697"/>
              <a:ext cx="1372927" cy="48429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Times New Roman" pitchFamily="18" charset="0"/>
              </a:endParaRPr>
            </a:p>
          </p:txBody>
        </p:sp>
      </p:grpSp>
      <p:sp>
        <p:nvSpPr>
          <p:cNvPr id="16" name="Rectangle 13"/>
          <p:cNvSpPr>
            <a:spLocks noChangeArrowheads="1"/>
          </p:cNvSpPr>
          <p:nvPr/>
        </p:nvSpPr>
        <p:spPr bwMode="auto">
          <a:xfrm>
            <a:off x="6473835" y="2362200"/>
            <a:ext cx="2593965" cy="1021804"/>
          </a:xfrm>
          <a:prstGeom prst="rect">
            <a:avLst/>
          </a:prstGeom>
          <a:noFill/>
          <a:ln w="9525">
            <a:noFill/>
            <a:miter lim="800000"/>
            <a:headEnd/>
            <a:tailEnd/>
          </a:ln>
          <a:scene3d>
            <a:camera prst="orthographicFront"/>
            <a:lightRig rig="threePt" dir="t"/>
          </a:scene3d>
          <a:sp3d>
            <a:bevelT/>
          </a:sp3d>
        </p:spPr>
        <p:txBody>
          <a:bodyPr wrap="none" anchor="ctr"/>
          <a:lstStyle/>
          <a:p>
            <a:pPr algn="ctr">
              <a:defRPr/>
            </a:pPr>
            <a:r>
              <a:rPr lang="en-US" sz="2400" dirty="0">
                <a:solidFill>
                  <a:srgbClr val="000000"/>
                </a:solidFill>
                <a:latin typeface="+mn-lt"/>
                <a:ea typeface="ＭＳ Ｐゴシック" charset="-128"/>
                <a:cs typeface="Times New Roman" pitchFamily="18" charset="0"/>
              </a:rPr>
              <a:t>Provide feasibility</a:t>
            </a:r>
          </a:p>
          <a:p>
            <a:pPr algn="ctr">
              <a:defRPr/>
            </a:pPr>
            <a:r>
              <a:rPr lang="en-US" sz="2400" dirty="0">
                <a:solidFill>
                  <a:srgbClr val="000000"/>
                </a:solidFill>
                <a:latin typeface="+mn-lt"/>
                <a:ea typeface="ＭＳ Ｐゴシック" charset="-128"/>
                <a:cs typeface="Times New Roman" pitchFamily="18" charset="0"/>
              </a:rPr>
              <a:t> studies on Halal </a:t>
            </a:r>
          </a:p>
          <a:p>
            <a:pPr algn="ctr">
              <a:defRPr/>
            </a:pPr>
            <a:r>
              <a:rPr lang="en-US" sz="2400" dirty="0">
                <a:solidFill>
                  <a:srgbClr val="000000"/>
                </a:solidFill>
                <a:latin typeface="+mn-lt"/>
                <a:ea typeface="ＭＳ Ｐゴシック" charset="-128"/>
                <a:cs typeface="Times New Roman" pitchFamily="18" charset="0"/>
              </a:rPr>
              <a:t>projects</a:t>
            </a:r>
          </a:p>
        </p:txBody>
      </p:sp>
      <p:sp>
        <p:nvSpPr>
          <p:cNvPr id="17" name="Right Arrow 16"/>
          <p:cNvSpPr/>
          <p:nvPr/>
        </p:nvSpPr>
        <p:spPr bwMode="auto">
          <a:xfrm rot="8887097">
            <a:off x="5611813" y="3221038"/>
            <a:ext cx="1373187" cy="4857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cs typeface="Times New Roman" pitchFamily="18" charset="0"/>
            </a:endParaRPr>
          </a:p>
        </p:txBody>
      </p:sp>
      <p:sp>
        <p:nvSpPr>
          <p:cNvPr id="18" name="Rectangle 1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14375" y="2000250"/>
            <a:ext cx="808990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ea typeface="ＭＳ Ｐゴシック" pitchFamily="34" charset="-128"/>
                <a:cs typeface="Times New Roman" pitchFamily="18" charset="0"/>
              </a:rPr>
              <a:t>Food products and beverages</a:t>
            </a:r>
          </a:p>
        </p:txBody>
      </p:sp>
      <p:sp>
        <p:nvSpPr>
          <p:cNvPr id="9" name="Freeform 8"/>
          <p:cNvSpPr/>
          <p:nvPr/>
        </p:nvSpPr>
        <p:spPr>
          <a:xfrm>
            <a:off x="714375" y="2676525"/>
            <a:ext cx="8089900" cy="6000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defTabSz="800100">
              <a:lnSpc>
                <a:spcPct val="90000"/>
              </a:lnSpc>
              <a:spcAft>
                <a:spcPct val="35000"/>
              </a:spcAft>
              <a:defRPr/>
            </a:pPr>
            <a:r>
              <a:rPr lang="en-US" sz="2400" dirty="0">
                <a:solidFill>
                  <a:schemeClr val="bg1"/>
                </a:solidFill>
                <a:cs typeface="Times New Roman" pitchFamily="18" charset="0"/>
              </a:rPr>
              <a:t>Pharmaceuticals, Cosmetics and Health care products</a:t>
            </a:r>
            <a:endParaRPr lang="en-US" sz="2400" b="1" dirty="0">
              <a:solidFill>
                <a:schemeClr val="bg1"/>
              </a:solidFill>
              <a:cs typeface="Times New Roman" pitchFamily="18" charset="0"/>
            </a:endParaRPr>
          </a:p>
        </p:txBody>
      </p:sp>
      <p:sp>
        <p:nvSpPr>
          <p:cNvPr id="12" name="Freeform 11"/>
          <p:cNvSpPr/>
          <p:nvPr/>
        </p:nvSpPr>
        <p:spPr>
          <a:xfrm>
            <a:off x="714375" y="3362325"/>
            <a:ext cx="8089900"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cs typeface="Times New Roman" pitchFamily="18" charset="0"/>
              </a:rPr>
              <a:t>Tourist/travel, fashion, media and recreation </a:t>
            </a:r>
            <a:endParaRPr lang="en-US" sz="2400" b="1" dirty="0">
              <a:solidFill>
                <a:schemeClr val="bg1"/>
              </a:solidFill>
              <a:cs typeface="Times New Roman" pitchFamily="18" charset="0"/>
            </a:endParaRPr>
          </a:p>
        </p:txBody>
      </p:sp>
      <p:sp>
        <p:nvSpPr>
          <p:cNvPr id="15" name="Freeform 14"/>
          <p:cNvSpPr/>
          <p:nvPr/>
        </p:nvSpPr>
        <p:spPr>
          <a:xfrm>
            <a:off x="714375" y="4048125"/>
            <a:ext cx="8089900" cy="6000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cs typeface="Times New Roman" pitchFamily="18" charset="0"/>
              </a:rPr>
              <a:t>Personal and household detergents</a:t>
            </a:r>
          </a:p>
        </p:txBody>
      </p:sp>
      <p:sp>
        <p:nvSpPr>
          <p:cNvPr id="18" name="Freeform 17"/>
          <p:cNvSpPr/>
          <p:nvPr/>
        </p:nvSpPr>
        <p:spPr>
          <a:xfrm>
            <a:off x="714375" y="4733925"/>
            <a:ext cx="8089900" cy="6000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Primary raw materials</a:t>
            </a:r>
            <a:endParaRPr lang="en-US" sz="2400" b="1" dirty="0">
              <a:solidFill>
                <a:schemeClr val="bg1"/>
              </a:solidFill>
              <a:cs typeface="Times New Roman" pitchFamily="18" charset="0"/>
            </a:endParaRPr>
          </a:p>
        </p:txBody>
      </p:sp>
      <p:sp>
        <p:nvSpPr>
          <p:cNvPr id="21" name="Freeform 20"/>
          <p:cNvSpPr/>
          <p:nvPr/>
        </p:nvSpPr>
        <p:spPr>
          <a:xfrm>
            <a:off x="679450" y="5419725"/>
            <a:ext cx="8124825"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Supportive Halal services  </a:t>
            </a:r>
          </a:p>
        </p:txBody>
      </p:sp>
      <p:sp>
        <p:nvSpPr>
          <p:cNvPr id="23" name="Title 1"/>
          <p:cNvSpPr txBox="1">
            <a:spLocks/>
          </p:cNvSpPr>
          <p:nvPr/>
        </p:nvSpPr>
        <p:spPr bwMode="auto">
          <a:xfrm>
            <a:off x="-9525" y="0"/>
            <a:ext cx="9153525" cy="485775"/>
          </a:xfrm>
          <a:prstGeom prst="rect">
            <a:avLst/>
          </a:prstGeom>
          <a:solidFill>
            <a:srgbClr val="00B050"/>
          </a:soli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just">
              <a:tabLst>
                <a:tab pos="1724025" algn="l"/>
              </a:tabLst>
              <a:defRPr/>
            </a:pPr>
            <a:r>
              <a:rPr lang="en-US" sz="2800" dirty="0" smtClean="0">
                <a:solidFill>
                  <a:schemeClr val="bg1"/>
                </a:solidFill>
                <a:latin typeface="+mn-lt"/>
                <a:cs typeface="Times New Roman" pitchFamily="18" charset="0"/>
              </a:rPr>
              <a:t>Summary</a:t>
            </a:r>
            <a:endParaRPr lang="en-US" sz="2800" dirty="0">
              <a:solidFill>
                <a:schemeClr val="bg1"/>
              </a:solidFill>
              <a:latin typeface="+mn-lt"/>
              <a:cs typeface="Times New Roman" pitchFamily="18" charset="0"/>
            </a:endParaRPr>
          </a:p>
        </p:txBody>
      </p:sp>
      <p:sp>
        <p:nvSpPr>
          <p:cNvPr id="31" name="Rectangle 30"/>
          <p:cNvSpPr/>
          <p:nvPr/>
        </p:nvSpPr>
        <p:spPr>
          <a:xfrm>
            <a:off x="152400" y="511175"/>
            <a:ext cx="8616950" cy="1317625"/>
          </a:xfrm>
          <a:prstGeom prst="rect">
            <a:avLst/>
          </a:prstGeom>
        </p:spPr>
        <p:txBody>
          <a:bodyPr>
            <a:spAutoFit/>
          </a:bodyPr>
          <a:lstStyle/>
          <a:p>
            <a:pPr marL="457200" indent="-457200" algn="just">
              <a:lnSpc>
                <a:spcPct val="150000"/>
              </a:lnSpc>
              <a:buFont typeface="Courier New" pitchFamily="49" charset="0"/>
              <a:buChar char="o"/>
              <a:defRPr/>
            </a:pPr>
            <a:r>
              <a:rPr lang="en-US" sz="2800" dirty="0">
                <a:latin typeface="+mn-lt"/>
                <a:cs typeface="Times New Roman" pitchFamily="18" charset="0"/>
              </a:rPr>
              <a:t>The Halal market encompass a wide range of a diverse spectrum of products and services, including:</a:t>
            </a:r>
            <a:endParaRPr lang="en-US" sz="2800" dirty="0">
              <a:latin typeface="+mn-lt"/>
            </a:endParaRPr>
          </a:p>
        </p:txBody>
      </p:sp>
      <p:sp>
        <p:nvSpPr>
          <p:cNvPr id="32" name="Rectangle 31"/>
          <p:cNvSpPr/>
          <p:nvPr/>
        </p:nvSpPr>
        <p:spPr>
          <a:xfrm>
            <a:off x="304800" y="6229350"/>
            <a:ext cx="8458200" cy="400050"/>
          </a:xfrm>
          <a:prstGeom prst="rect">
            <a:avLst/>
          </a:prstGeom>
        </p:spPr>
        <p:txBody>
          <a:bodyPr>
            <a:spAutoFit/>
          </a:bodyPr>
          <a:lstStyle/>
          <a:p>
            <a:pPr>
              <a:defRPr/>
            </a:pPr>
            <a:r>
              <a:rPr lang="en-US" sz="1000" b="1" dirty="0">
                <a:latin typeface="+mn-lt"/>
              </a:rPr>
              <a:t>*STATE OF THE GLOBAL ISLAMIC ECONOMY REPORT 2016/17</a:t>
            </a:r>
          </a:p>
          <a:p>
            <a:pPr>
              <a:defRPr/>
            </a:pPr>
            <a:r>
              <a:rPr lang="en-US" sz="1000" b="1" dirty="0">
                <a:solidFill>
                  <a:srgbClr val="0070C0"/>
                </a:solidFill>
                <a:latin typeface="+mn-lt"/>
              </a:rPr>
              <a:t>https://www.salaamgateway.com/en/story/ReportStateoftheGlobalIslamicEconomy201718-SALAAM27112017104745/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5" grpId="0" animBg="1"/>
      <p:bldP spid="18" grpId="0" animBg="1"/>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1000" y="152400"/>
            <a:ext cx="8423275"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ea typeface="ＭＳ Ｐゴシック" pitchFamily="34" charset="-128"/>
                <a:cs typeface="Times New Roman" pitchFamily="18" charset="0"/>
              </a:rPr>
              <a:t>Food products and beverages </a:t>
            </a:r>
            <a:r>
              <a:rPr lang="en-US" sz="2400" dirty="0">
                <a:cs typeface="Times New Roman" pitchFamily="18" charset="0"/>
              </a:rPr>
              <a:t>including:</a:t>
            </a:r>
            <a:endParaRPr lang="en-US" sz="2400" dirty="0">
              <a:solidFill>
                <a:schemeClr val="bg1"/>
              </a:solidFill>
              <a:ea typeface="ＭＳ Ｐゴシック" pitchFamily="34" charset="-128"/>
              <a:cs typeface="Times New Roman" pitchFamily="18" charset="0"/>
            </a:endParaRPr>
          </a:p>
        </p:txBody>
      </p:sp>
      <p:sp>
        <p:nvSpPr>
          <p:cNvPr id="3" name="Freeform 2"/>
          <p:cNvSpPr/>
          <p:nvPr/>
        </p:nvSpPr>
        <p:spPr>
          <a:xfrm>
            <a:off x="838200" y="838200"/>
            <a:ext cx="7924800" cy="5238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defTabSz="800100">
              <a:spcAft>
                <a:spcPct val="35000"/>
              </a:spcAft>
              <a:defRPr/>
            </a:pPr>
            <a:r>
              <a:rPr lang="en-US" sz="2400" dirty="0"/>
              <a:t>Meat and meat products</a:t>
            </a:r>
            <a:endParaRPr lang="en-SG" sz="2400" dirty="0">
              <a:solidFill>
                <a:schemeClr val="bg1"/>
              </a:solidFill>
            </a:endParaRPr>
          </a:p>
        </p:txBody>
      </p:sp>
      <p:sp>
        <p:nvSpPr>
          <p:cNvPr id="4" name="Freeform 3"/>
          <p:cNvSpPr/>
          <p:nvPr/>
        </p:nvSpPr>
        <p:spPr>
          <a:xfrm>
            <a:off x="838200" y="1447800"/>
            <a:ext cx="7924800" cy="5238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defTabSz="800100">
              <a:spcAft>
                <a:spcPct val="35000"/>
              </a:spcAft>
              <a:defRPr/>
            </a:pPr>
            <a:r>
              <a:rPr lang="en-US" sz="2400" dirty="0"/>
              <a:t>Milk and dairy products</a:t>
            </a:r>
            <a:endParaRPr lang="en-US" sz="2400" b="1" dirty="0">
              <a:solidFill>
                <a:schemeClr val="bg1"/>
              </a:solidFill>
              <a:cs typeface="Times New Roman" pitchFamily="18" charset="0"/>
            </a:endParaRPr>
          </a:p>
        </p:txBody>
      </p:sp>
      <p:sp>
        <p:nvSpPr>
          <p:cNvPr id="5" name="Freeform 4"/>
          <p:cNvSpPr/>
          <p:nvPr/>
        </p:nvSpPr>
        <p:spPr>
          <a:xfrm>
            <a:off x="838200" y="2057400"/>
            <a:ext cx="7924800" cy="5238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defRPr/>
            </a:pPr>
            <a:r>
              <a:rPr lang="en-US" sz="2400" dirty="0"/>
              <a:t>Cereal and Cereal products</a:t>
            </a:r>
            <a:endParaRPr lang="en-US" sz="2400" b="1" dirty="0">
              <a:solidFill>
                <a:schemeClr val="bg1"/>
              </a:solidFill>
              <a:cs typeface="Times New Roman" pitchFamily="18" charset="0"/>
            </a:endParaRPr>
          </a:p>
        </p:txBody>
      </p:sp>
      <p:sp>
        <p:nvSpPr>
          <p:cNvPr id="6" name="Freeform 5"/>
          <p:cNvSpPr/>
          <p:nvPr/>
        </p:nvSpPr>
        <p:spPr>
          <a:xfrm>
            <a:off x="838200" y="2667000"/>
            <a:ext cx="7924800" cy="5238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defRPr/>
            </a:pPr>
            <a:r>
              <a:rPr lang="en-US" sz="2400" dirty="0"/>
              <a:t>Enzymes, Micro-organisms and Genetically Modified Food</a:t>
            </a:r>
            <a:endParaRPr lang="en-US" sz="2400" dirty="0">
              <a:solidFill>
                <a:schemeClr val="bg1"/>
              </a:solidFill>
              <a:cs typeface="Times New Roman" pitchFamily="18" charset="0"/>
            </a:endParaRPr>
          </a:p>
        </p:txBody>
      </p:sp>
      <p:sp>
        <p:nvSpPr>
          <p:cNvPr id="7" name="Freeform 6"/>
          <p:cNvSpPr/>
          <p:nvPr/>
        </p:nvSpPr>
        <p:spPr>
          <a:xfrm>
            <a:off x="838200" y="3276600"/>
            <a:ext cx="7924800" cy="5238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defRPr/>
            </a:pPr>
            <a:r>
              <a:rPr lang="en-US" sz="2400" dirty="0"/>
              <a:t>Food additives</a:t>
            </a:r>
            <a:endParaRPr lang="en-US" sz="2400" dirty="0">
              <a:solidFill>
                <a:schemeClr val="bg1"/>
              </a:solidFill>
              <a:cs typeface="Times New Roman" pitchFamily="18" charset="0"/>
            </a:endParaRPr>
          </a:p>
        </p:txBody>
      </p:sp>
      <p:sp>
        <p:nvSpPr>
          <p:cNvPr id="8" name="Freeform 7"/>
          <p:cNvSpPr/>
          <p:nvPr/>
        </p:nvSpPr>
        <p:spPr>
          <a:xfrm>
            <a:off x="801688" y="3886200"/>
            <a:ext cx="7958137" cy="5238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defRPr/>
            </a:pPr>
            <a:r>
              <a:rPr lang="en-US" sz="2400" dirty="0"/>
              <a:t>Beverages</a:t>
            </a:r>
            <a:endParaRPr lang="en-US" sz="2400" b="1" dirty="0">
              <a:solidFill>
                <a:schemeClr val="bg1"/>
              </a:solidFill>
              <a:cs typeface="Times New Roman" pitchFamily="18" charset="0"/>
            </a:endParaRPr>
          </a:p>
        </p:txBody>
      </p:sp>
      <p:sp>
        <p:nvSpPr>
          <p:cNvPr id="9" name="Freeform 8"/>
          <p:cNvSpPr/>
          <p:nvPr/>
        </p:nvSpPr>
        <p:spPr>
          <a:xfrm>
            <a:off x="847725" y="4495800"/>
            <a:ext cx="7924800" cy="5238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defRPr/>
            </a:pPr>
            <a:r>
              <a:rPr lang="en-US" sz="2400" dirty="0"/>
              <a:t>Sugar and confectionery products</a:t>
            </a:r>
            <a:endParaRPr lang="en-US" sz="2400" dirty="0">
              <a:solidFill>
                <a:schemeClr val="bg1"/>
              </a:solidFill>
              <a:cs typeface="Times New Roman" pitchFamily="18" charset="0"/>
            </a:endParaRPr>
          </a:p>
        </p:txBody>
      </p:sp>
      <p:sp>
        <p:nvSpPr>
          <p:cNvPr id="10" name="Freeform 9"/>
          <p:cNvSpPr/>
          <p:nvPr/>
        </p:nvSpPr>
        <p:spPr>
          <a:xfrm>
            <a:off x="809625" y="5105400"/>
            <a:ext cx="7959725" cy="5238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defRPr/>
            </a:pPr>
            <a:r>
              <a:rPr lang="en-US" sz="2400" dirty="0"/>
              <a:t>Dietary supplements</a:t>
            </a:r>
            <a:endParaRPr lang="en-US" sz="2400" b="1" dirty="0">
              <a:solidFill>
                <a:schemeClr val="bg1"/>
              </a:solidFill>
              <a:cs typeface="Times New Roman" pitchFamily="18" charset="0"/>
            </a:endParaRPr>
          </a:p>
        </p:txBody>
      </p:sp>
      <p:sp>
        <p:nvSpPr>
          <p:cNvPr id="11" name="Freeform 10"/>
          <p:cNvSpPr/>
          <p:nvPr/>
        </p:nvSpPr>
        <p:spPr>
          <a:xfrm>
            <a:off x="809625" y="5638800"/>
            <a:ext cx="7959725" cy="5238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defRPr/>
            </a:pPr>
            <a:r>
              <a:rPr lang="en-US" sz="2400" dirty="0"/>
              <a:t>Packaging</a:t>
            </a:r>
            <a:endParaRPr lang="en-US" sz="2400" b="1" dirty="0">
              <a:solidFill>
                <a:schemeClr val="bg1"/>
              </a:solidFill>
              <a:cs typeface="Times New Roman" pitchFamily="18" charset="0"/>
            </a:endParaRPr>
          </a:p>
        </p:txBody>
      </p:sp>
      <p:sp>
        <p:nvSpPr>
          <p:cNvPr id="12" name="Freeform 11"/>
          <p:cNvSpPr/>
          <p:nvPr/>
        </p:nvSpPr>
        <p:spPr>
          <a:xfrm>
            <a:off x="809625" y="6181725"/>
            <a:ext cx="7959725" cy="5238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defRPr/>
            </a:pPr>
            <a:r>
              <a:rPr lang="en-US" sz="2400" dirty="0"/>
              <a:t>Food service and premise</a:t>
            </a:r>
            <a:endParaRPr lang="en-US" sz="2400" b="1" dirty="0">
              <a:solidFill>
                <a:schemeClr val="bg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82000" cy="2557463"/>
          </a:xfrm>
          <a:prstGeom prst="rect">
            <a:avLst/>
          </a:prstGeom>
        </p:spPr>
        <p:txBody>
          <a:bodyPr>
            <a:spAutoFit/>
          </a:bodyPr>
          <a:lstStyle/>
          <a:p>
            <a:pPr marL="285750" indent="-285750" algn="just">
              <a:lnSpc>
                <a:spcPct val="200000"/>
              </a:lnSpc>
              <a:buFont typeface="Courier New" pitchFamily="49" charset="0"/>
              <a:buChar char="o"/>
              <a:defRPr/>
            </a:pPr>
            <a:r>
              <a:rPr lang="en-US" sz="2800" dirty="0">
                <a:latin typeface="+mn-lt"/>
              </a:rPr>
              <a:t>Many food economists posit </a:t>
            </a:r>
            <a:r>
              <a:rPr lang="ar-KW" sz="2800" b="1" dirty="0">
                <a:latin typeface="+mn-lt"/>
              </a:rPr>
              <a:t>طرح</a:t>
            </a:r>
            <a:r>
              <a:rPr lang="en-US" sz="2800" dirty="0">
                <a:latin typeface="+mn-lt"/>
              </a:rPr>
              <a:t> that the halal food industry will become a major market force in the near future based on </a:t>
            </a:r>
            <a:r>
              <a:rPr lang="en-US" sz="2800" b="1" u="sng" dirty="0">
                <a:solidFill>
                  <a:srgbClr val="FF0000"/>
                </a:solidFill>
                <a:latin typeface="+mn-lt"/>
              </a:rPr>
              <a:t>four prevalent trends</a:t>
            </a:r>
            <a:r>
              <a:rPr lang="ar-KW" sz="2800" b="1" dirty="0">
                <a:solidFill>
                  <a:srgbClr val="FF0000"/>
                </a:solidFill>
                <a:latin typeface="+mn-lt"/>
              </a:rPr>
              <a:t>:</a:t>
            </a:r>
            <a:endParaRPr lang="en-US" sz="2800" b="1" dirty="0">
              <a:solidFill>
                <a:srgbClr val="FF0000"/>
              </a:solidFill>
              <a:latin typeface="+mn-lt"/>
            </a:endParaRPr>
          </a:p>
        </p:txBody>
      </p:sp>
      <p:sp>
        <p:nvSpPr>
          <p:cNvPr id="4" name="Rectangle 3"/>
          <p:cNvSpPr/>
          <p:nvPr/>
        </p:nvSpPr>
        <p:spPr>
          <a:xfrm>
            <a:off x="457200" y="2860675"/>
            <a:ext cx="8382000" cy="3540125"/>
          </a:xfrm>
          <a:prstGeom prst="rect">
            <a:avLst/>
          </a:prstGeom>
        </p:spPr>
        <p:txBody>
          <a:bodyPr>
            <a:spAutoFit/>
          </a:bodyPr>
          <a:lstStyle/>
          <a:p>
            <a:pPr marL="457200" indent="-457200" algn="just">
              <a:lnSpc>
                <a:spcPct val="200000"/>
              </a:lnSpc>
              <a:buFont typeface="Wingdings" pitchFamily="2" charset="2"/>
              <a:buChar char="ü"/>
              <a:defRPr/>
            </a:pPr>
            <a:r>
              <a:rPr lang="en-US" sz="2800" b="1" dirty="0">
                <a:solidFill>
                  <a:srgbClr val="FF0000"/>
                </a:solidFill>
                <a:latin typeface="+mn-lt"/>
              </a:rPr>
              <a:t>Firstly</a:t>
            </a:r>
            <a:r>
              <a:rPr lang="en-US" sz="2800" dirty="0">
                <a:latin typeface="+mn-lt"/>
              </a:rPr>
              <a:t>, Islam is now the fastest growing religion in the world thus fuelling a global demand for halal products. The annual growth in consumption of halal food is estimated at 16%. </a:t>
            </a:r>
          </a:p>
        </p:txBody>
      </p:sp>
      <p:sp>
        <p:nvSpPr>
          <p:cNvPr id="5" name="Rectangle 4"/>
          <p:cNvSpPr/>
          <p:nvPr/>
        </p:nvSpPr>
        <p:spPr>
          <a:xfrm>
            <a:off x="457200" y="6381750"/>
            <a:ext cx="8382000" cy="400050"/>
          </a:xfrm>
          <a:prstGeom prst="rect">
            <a:avLst/>
          </a:prstGeom>
        </p:spPr>
        <p:txBody>
          <a:bodyPr>
            <a:spAutoFit/>
          </a:bodyPr>
          <a:lstStyle/>
          <a:p>
            <a:pPr algn="just">
              <a:defRPr/>
            </a:pPr>
            <a:r>
              <a:rPr lang="en-US" sz="1000" dirty="0">
                <a:latin typeface="+mn-lt"/>
              </a:rPr>
              <a:t>Halal Industry : Key Challenges and Opportunities (2016), Hussein </a:t>
            </a:r>
            <a:r>
              <a:rPr lang="en-US" sz="1000" dirty="0" err="1">
                <a:latin typeface="+mn-lt"/>
              </a:rPr>
              <a:t>Elasrag</a:t>
            </a:r>
            <a:r>
              <a:rPr lang="en-US" sz="1000" dirty="0">
                <a:latin typeface="+mn-lt"/>
              </a:rPr>
              <a:t>, Munich Personal </a:t>
            </a:r>
            <a:r>
              <a:rPr lang="en-US" sz="1000" dirty="0" err="1">
                <a:latin typeface="+mn-lt"/>
              </a:rPr>
              <a:t>RePEc</a:t>
            </a:r>
            <a:r>
              <a:rPr lang="en-US" sz="1000" dirty="0">
                <a:latin typeface="+mn-lt"/>
              </a:rPr>
              <a:t> Archive.</a:t>
            </a:r>
          </a:p>
          <a:p>
            <a:pPr algn="just">
              <a:defRPr/>
            </a:pPr>
            <a:r>
              <a:rPr lang="en-US" sz="1000" dirty="0">
                <a:latin typeface="+mn-lt"/>
              </a:rPr>
              <a:t> </a:t>
            </a:r>
            <a:r>
              <a:rPr lang="en-US" sz="1000" dirty="0">
                <a:latin typeface="+mn-lt"/>
                <a:hlinkClick r:id="rId2"/>
              </a:rPr>
              <a:t>https://mpra.ub.uni-muenchen.de/69631/1/MPRA_paper_69631.pdf</a:t>
            </a:r>
            <a:r>
              <a:rPr lang="en-US" sz="1000" dirty="0">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71414"/>
            <a:ext cx="8839200" cy="255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800" dirty="0">
                <a:latin typeface="+mn-lt"/>
                <a:cs typeface="Times New Roman" pitchFamily="18" charset="0"/>
              </a:rPr>
              <a:t>Investments opportunities in global Halal market is not limited to food sector but it also extends to other sector in the Halal industry, such as:</a:t>
            </a:r>
          </a:p>
        </p:txBody>
      </p:sp>
      <p:sp>
        <p:nvSpPr>
          <p:cNvPr id="3" name="Freeform 2"/>
          <p:cNvSpPr/>
          <p:nvPr/>
        </p:nvSpPr>
        <p:spPr>
          <a:xfrm>
            <a:off x="949325" y="2814614"/>
            <a:ext cx="6818313"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Body builders &amp; healthcare products</a:t>
            </a:r>
            <a:endParaRPr lang="en-US" sz="2400" dirty="0">
              <a:solidFill>
                <a:schemeClr val="bg1"/>
              </a:solidFill>
              <a:ea typeface="ＭＳ Ｐゴシック" pitchFamily="34" charset="-128"/>
              <a:cs typeface="Times New Roman" pitchFamily="18" charset="0"/>
            </a:endParaRPr>
          </a:p>
        </p:txBody>
      </p:sp>
      <p:sp>
        <p:nvSpPr>
          <p:cNvPr id="4" name="Freeform 3"/>
          <p:cNvSpPr/>
          <p:nvPr/>
        </p:nvSpPr>
        <p:spPr>
          <a:xfrm>
            <a:off x="952500" y="3509939"/>
            <a:ext cx="678180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Personal cleaning products</a:t>
            </a:r>
            <a:endParaRPr lang="en-US" sz="2400" dirty="0">
              <a:solidFill>
                <a:schemeClr val="bg1"/>
              </a:solidFill>
              <a:ea typeface="ＭＳ Ｐゴシック" pitchFamily="34" charset="-128"/>
              <a:cs typeface="Times New Roman" pitchFamily="18" charset="0"/>
            </a:endParaRPr>
          </a:p>
        </p:txBody>
      </p:sp>
      <p:sp>
        <p:nvSpPr>
          <p:cNvPr id="5" name="Freeform 4"/>
          <p:cNvSpPr/>
          <p:nvPr/>
        </p:nvSpPr>
        <p:spPr>
          <a:xfrm>
            <a:off x="952500" y="4129064"/>
            <a:ext cx="6815138"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cs typeface="Times New Roman" pitchFamily="18" charset="0"/>
              </a:rPr>
              <a:t>Primary raw materials</a:t>
            </a:r>
            <a:endParaRPr lang="en-US" sz="2400" dirty="0">
              <a:solidFill>
                <a:schemeClr val="bg1"/>
              </a:solidFill>
              <a:ea typeface="ＭＳ Ｐゴシック" pitchFamily="34" charset="-128"/>
              <a:cs typeface="Times New Roman" pitchFamily="18" charset="0"/>
            </a:endParaRPr>
          </a:p>
        </p:txBody>
      </p:sp>
      <p:sp>
        <p:nvSpPr>
          <p:cNvPr id="6" name="Freeform 5"/>
          <p:cNvSpPr/>
          <p:nvPr/>
        </p:nvSpPr>
        <p:spPr>
          <a:xfrm>
            <a:off x="952500" y="4814864"/>
            <a:ext cx="681990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Tourist/travel, fashion, media and recreation</a:t>
            </a:r>
          </a:p>
        </p:txBody>
      </p:sp>
      <p:sp>
        <p:nvSpPr>
          <p:cNvPr id="7" name="Freeform 6"/>
          <p:cNvSpPr/>
          <p:nvPr/>
        </p:nvSpPr>
        <p:spPr>
          <a:xfrm>
            <a:off x="952500" y="5491139"/>
            <a:ext cx="6815138"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Supportive Halal services </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1000" y="152400"/>
            <a:ext cx="83883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Body builders &amp; healthcare products like:</a:t>
            </a:r>
            <a:endParaRPr lang="en-US" sz="2400" dirty="0">
              <a:solidFill>
                <a:schemeClr val="bg1"/>
              </a:solidFill>
              <a:ea typeface="ＭＳ Ｐゴシック" pitchFamily="34" charset="-128"/>
              <a:cs typeface="Times New Roman" pitchFamily="18" charset="0"/>
            </a:endParaRPr>
          </a:p>
        </p:txBody>
      </p:sp>
      <p:sp>
        <p:nvSpPr>
          <p:cNvPr id="3" name="Freeform 2"/>
          <p:cNvSpPr/>
          <p:nvPr/>
        </p:nvSpPr>
        <p:spPr>
          <a:xfrm>
            <a:off x="1323975" y="838200"/>
            <a:ext cx="7439025" cy="609600"/>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defTabSz="800100">
              <a:lnSpc>
                <a:spcPct val="90000"/>
              </a:lnSpc>
              <a:spcAft>
                <a:spcPct val="35000"/>
              </a:spcAft>
              <a:defRPr/>
            </a:pPr>
            <a:r>
              <a:rPr lang="en-US" sz="2400" dirty="0">
                <a:cs typeface="Times New Roman" pitchFamily="18" charset="0"/>
              </a:rPr>
              <a:t>vitamins</a:t>
            </a:r>
            <a:endParaRPr lang="en-SG" sz="2400" dirty="0">
              <a:solidFill>
                <a:schemeClr val="bg1"/>
              </a:solidFill>
            </a:endParaRPr>
          </a:p>
        </p:txBody>
      </p:sp>
      <p:sp>
        <p:nvSpPr>
          <p:cNvPr id="4" name="Freeform 3"/>
          <p:cNvSpPr/>
          <p:nvPr/>
        </p:nvSpPr>
        <p:spPr>
          <a:xfrm>
            <a:off x="1323975" y="1371600"/>
            <a:ext cx="7439025" cy="609600"/>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defTabSz="800100">
              <a:lnSpc>
                <a:spcPct val="90000"/>
              </a:lnSpc>
              <a:spcAft>
                <a:spcPct val="35000"/>
              </a:spcAft>
              <a:defRPr/>
            </a:pPr>
            <a:r>
              <a:rPr lang="en-US" sz="2400" dirty="0">
                <a:cs typeface="Times New Roman" pitchFamily="18" charset="0"/>
              </a:rPr>
              <a:t>proteins</a:t>
            </a:r>
            <a:endParaRPr lang="en-US" sz="2400" b="1" dirty="0">
              <a:solidFill>
                <a:schemeClr val="bg1"/>
              </a:solidFill>
              <a:cs typeface="Times New Roman" pitchFamily="18" charset="0"/>
            </a:endParaRPr>
          </a:p>
        </p:txBody>
      </p:sp>
      <p:sp>
        <p:nvSpPr>
          <p:cNvPr id="11" name="Freeform 10"/>
          <p:cNvSpPr/>
          <p:nvPr/>
        </p:nvSpPr>
        <p:spPr>
          <a:xfrm>
            <a:off x="1323975" y="1981200"/>
            <a:ext cx="7410450" cy="609600"/>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defTabSz="800100">
              <a:lnSpc>
                <a:spcPct val="90000"/>
              </a:lnSpc>
              <a:spcAft>
                <a:spcPct val="35000"/>
              </a:spcAft>
              <a:defRPr/>
            </a:pPr>
            <a:r>
              <a:rPr lang="en-US" sz="2400" dirty="0">
                <a:cs typeface="Times New Roman" pitchFamily="18" charset="0"/>
              </a:rPr>
              <a:t>Whey</a:t>
            </a:r>
            <a:endParaRPr lang="en-US" sz="2400" b="1" dirty="0">
              <a:solidFill>
                <a:schemeClr val="bg1"/>
              </a:solidFill>
              <a:cs typeface="Times New Roman" pitchFamily="18" charset="0"/>
            </a:endParaRPr>
          </a:p>
        </p:txBody>
      </p:sp>
      <p:sp>
        <p:nvSpPr>
          <p:cNvPr id="12" name="Freeform 11"/>
          <p:cNvSpPr/>
          <p:nvPr/>
        </p:nvSpPr>
        <p:spPr>
          <a:xfrm>
            <a:off x="1323975" y="3352800"/>
            <a:ext cx="7439025"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Soap bars</a:t>
            </a:r>
            <a:endParaRPr lang="en-US" sz="2400" b="1" dirty="0">
              <a:solidFill>
                <a:schemeClr val="bg1"/>
              </a:solidFill>
              <a:cs typeface="Times New Roman" pitchFamily="18" charset="0"/>
            </a:endParaRPr>
          </a:p>
        </p:txBody>
      </p:sp>
      <p:sp>
        <p:nvSpPr>
          <p:cNvPr id="13" name="Freeform 12"/>
          <p:cNvSpPr/>
          <p:nvPr/>
        </p:nvSpPr>
        <p:spPr>
          <a:xfrm>
            <a:off x="1323975" y="4038600"/>
            <a:ext cx="7439025" cy="6000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Liquid soap</a:t>
            </a:r>
            <a:endParaRPr lang="en-US" sz="2400" dirty="0">
              <a:solidFill>
                <a:schemeClr val="bg1"/>
              </a:solidFill>
              <a:cs typeface="Times New Roman" pitchFamily="18" charset="0"/>
            </a:endParaRPr>
          </a:p>
        </p:txBody>
      </p:sp>
      <p:sp>
        <p:nvSpPr>
          <p:cNvPr id="14" name="Freeform 13"/>
          <p:cNvSpPr/>
          <p:nvPr/>
        </p:nvSpPr>
        <p:spPr>
          <a:xfrm>
            <a:off x="1323975" y="4724400"/>
            <a:ext cx="7439025" cy="6000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Tooth pastes</a:t>
            </a:r>
            <a:endParaRPr lang="en-US" sz="2400" dirty="0">
              <a:solidFill>
                <a:schemeClr val="bg1"/>
              </a:solidFill>
              <a:cs typeface="Times New Roman" pitchFamily="18" charset="0"/>
            </a:endParaRPr>
          </a:p>
        </p:txBody>
      </p:sp>
      <p:sp>
        <p:nvSpPr>
          <p:cNvPr id="15" name="Freeform 14"/>
          <p:cNvSpPr/>
          <p:nvPr/>
        </p:nvSpPr>
        <p:spPr>
          <a:xfrm>
            <a:off x="1289050" y="5410200"/>
            <a:ext cx="7439025"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Shampoos</a:t>
            </a:r>
            <a:endParaRPr lang="en-US" sz="2400" b="1" dirty="0">
              <a:solidFill>
                <a:schemeClr val="bg1"/>
              </a:solidFill>
              <a:cs typeface="Times New Roman" pitchFamily="18" charset="0"/>
            </a:endParaRPr>
          </a:p>
        </p:txBody>
      </p:sp>
      <p:sp>
        <p:nvSpPr>
          <p:cNvPr id="16" name="Freeform 15"/>
          <p:cNvSpPr/>
          <p:nvPr/>
        </p:nvSpPr>
        <p:spPr>
          <a:xfrm>
            <a:off x="304800" y="2667000"/>
            <a:ext cx="8499475"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Personal cleaning products like:</a:t>
            </a:r>
            <a:endParaRPr lang="en-US" sz="2400" dirty="0">
              <a:solidFill>
                <a:schemeClr val="bg1"/>
              </a:solidFill>
              <a:ea typeface="ＭＳ Ｐゴシック" pitchFamily="34" charset="-128"/>
              <a:cs typeface="Times New Roman" pitchFamily="18" charset="0"/>
            </a:endParaRPr>
          </a:p>
        </p:txBody>
      </p:sp>
      <p:sp>
        <p:nvSpPr>
          <p:cNvPr id="17" name="Freeform 16"/>
          <p:cNvSpPr/>
          <p:nvPr/>
        </p:nvSpPr>
        <p:spPr>
          <a:xfrm>
            <a:off x="1295400" y="6105525"/>
            <a:ext cx="7439025"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Washing detergents</a:t>
            </a:r>
            <a:endParaRPr lang="en-US" sz="2400" b="1" dirty="0">
              <a:solidFill>
                <a:schemeClr val="bg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14" grpId="0" animBg="1"/>
      <p:bldP spid="15" grpId="0" animBg="1"/>
      <p:bldP spid="16" grpId="0" animBg="1"/>
      <p:bldP spid="1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65250" y="838200"/>
            <a:ext cx="7397750"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Fats for soap making etc., </a:t>
            </a:r>
            <a:endParaRPr lang="en-US" sz="2400" b="1" dirty="0">
              <a:solidFill>
                <a:schemeClr val="bg1"/>
              </a:solidFill>
              <a:cs typeface="Times New Roman" pitchFamily="18" charset="0"/>
            </a:endParaRPr>
          </a:p>
        </p:txBody>
      </p:sp>
      <p:sp>
        <p:nvSpPr>
          <p:cNvPr id="3" name="Freeform 2"/>
          <p:cNvSpPr/>
          <p:nvPr/>
        </p:nvSpPr>
        <p:spPr>
          <a:xfrm>
            <a:off x="1365250" y="1524000"/>
            <a:ext cx="7397750" cy="6000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Fatty acids, amino acids, proteins, etc.,</a:t>
            </a:r>
            <a:endParaRPr lang="en-US" sz="2400" dirty="0">
              <a:solidFill>
                <a:schemeClr val="bg1"/>
              </a:solidFill>
              <a:cs typeface="Times New Roman" pitchFamily="18" charset="0"/>
            </a:endParaRPr>
          </a:p>
        </p:txBody>
      </p:sp>
      <p:sp>
        <p:nvSpPr>
          <p:cNvPr id="4" name="Freeform 3"/>
          <p:cNvSpPr/>
          <p:nvPr/>
        </p:nvSpPr>
        <p:spPr>
          <a:xfrm>
            <a:off x="1365250" y="2209800"/>
            <a:ext cx="7397750" cy="6000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Enzymes such as rennet</a:t>
            </a:r>
            <a:endParaRPr lang="en-US" sz="2400" dirty="0">
              <a:solidFill>
                <a:schemeClr val="bg1"/>
              </a:solidFill>
              <a:cs typeface="Times New Roman" pitchFamily="18" charset="0"/>
            </a:endParaRPr>
          </a:p>
        </p:txBody>
      </p:sp>
      <p:sp>
        <p:nvSpPr>
          <p:cNvPr id="5" name="Freeform 4"/>
          <p:cNvSpPr/>
          <p:nvPr/>
        </p:nvSpPr>
        <p:spPr>
          <a:xfrm>
            <a:off x="1330325" y="2895600"/>
            <a:ext cx="73977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Gelatin</a:t>
            </a:r>
            <a:endParaRPr lang="en-US" sz="2400" b="1" dirty="0">
              <a:solidFill>
                <a:schemeClr val="bg1"/>
              </a:solidFill>
              <a:cs typeface="Times New Roman" pitchFamily="18" charset="0"/>
            </a:endParaRPr>
          </a:p>
        </p:txBody>
      </p:sp>
      <p:sp>
        <p:nvSpPr>
          <p:cNvPr id="6" name="Freeform 5"/>
          <p:cNvSpPr/>
          <p:nvPr/>
        </p:nvSpPr>
        <p:spPr>
          <a:xfrm>
            <a:off x="304800" y="152400"/>
            <a:ext cx="84645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cs typeface="Times New Roman" pitchFamily="18" charset="0"/>
              </a:rPr>
              <a:t>Primary raw materials like:</a:t>
            </a:r>
            <a:endParaRPr lang="en-US" sz="2400" dirty="0">
              <a:solidFill>
                <a:schemeClr val="bg1"/>
              </a:solidFill>
              <a:ea typeface="ＭＳ Ｐゴシック" pitchFamily="34" charset="-128"/>
              <a:cs typeface="Times New Roman" pitchFamily="18" charset="0"/>
            </a:endParaRPr>
          </a:p>
        </p:txBody>
      </p:sp>
      <p:sp>
        <p:nvSpPr>
          <p:cNvPr id="7" name="Freeform 6"/>
          <p:cNvSpPr/>
          <p:nvPr/>
        </p:nvSpPr>
        <p:spPr>
          <a:xfrm>
            <a:off x="1336675" y="3590925"/>
            <a:ext cx="73977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Salts</a:t>
            </a:r>
            <a:endParaRPr lang="en-US" sz="2400" b="1" dirty="0">
              <a:solidFill>
                <a:schemeClr val="bg1"/>
              </a:solidFill>
              <a:cs typeface="Times New Roman" pitchFamily="18" charset="0"/>
            </a:endParaRPr>
          </a:p>
        </p:txBody>
      </p:sp>
      <p:sp>
        <p:nvSpPr>
          <p:cNvPr id="8" name="Rectangle 11"/>
          <p:cNvSpPr>
            <a:spLocks noChangeArrowheads="1"/>
          </p:cNvSpPr>
          <p:nvPr/>
        </p:nvSpPr>
        <p:spPr bwMode="auto">
          <a:xfrm>
            <a:off x="152400" y="4800600"/>
            <a:ext cx="8839200" cy="1938338"/>
          </a:xfrm>
          <a:prstGeom prst="rect">
            <a:avLst/>
          </a:prstGeom>
          <a:noFill/>
          <a:ln w="9525">
            <a:solidFill>
              <a:schemeClr val="accent1"/>
            </a:solidFill>
            <a:miter lim="800000"/>
            <a:headEnd/>
            <a:tailEnd/>
          </a:ln>
        </p:spPr>
        <p:txBody>
          <a:bodyPr>
            <a:spAutoFit/>
          </a:bodyPr>
          <a:lstStyle/>
          <a:p>
            <a:pPr algn="just"/>
            <a:r>
              <a:rPr lang="en-US" sz="2400">
                <a:latin typeface="Times New Roman" pitchFamily="18" charset="0"/>
                <a:cs typeface="Times New Roman" pitchFamily="18" charset="0"/>
              </a:rPr>
              <a:t>Investment in Halal raw materials such as </a:t>
            </a:r>
            <a:r>
              <a:rPr lang="en-US" sz="2400">
                <a:solidFill>
                  <a:srgbClr val="FF0000"/>
                </a:solidFill>
                <a:latin typeface="Times New Roman" pitchFamily="18" charset="0"/>
                <a:cs typeface="Times New Roman" pitchFamily="18" charset="0"/>
              </a:rPr>
              <a:t>glycerin, gelatin, salts and enzymes </a:t>
            </a:r>
            <a:r>
              <a:rPr lang="en-US" sz="2400">
                <a:latin typeface="Times New Roman" pitchFamily="18" charset="0"/>
                <a:cs typeface="Times New Roman" pitchFamily="18" charset="0"/>
              </a:rPr>
              <a:t>is considered as one of the successful investment area in Halal as it provides the raw materials for many Halal products. Halal Laboratory can play a major role in the authentication of Halal raw materials.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52400" y="533400"/>
            <a:ext cx="3657600" cy="381000"/>
          </a:xfrm>
        </p:spPr>
        <p:txBody>
          <a:bodyPr>
            <a:normAutofit lnSpcReduction="10000"/>
          </a:bodyPr>
          <a:lstStyle/>
          <a:p>
            <a:pPr marL="457200" indent="-457200"/>
            <a:r>
              <a:rPr lang="en-US" sz="2000" b="1" smtClean="0">
                <a:solidFill>
                  <a:srgbClr val="FF0000"/>
                </a:solidFill>
                <a:cs typeface="Times New Roman" pitchFamily="18" charset="0"/>
              </a:rPr>
              <a:t>Food</a:t>
            </a:r>
            <a:endParaRPr lang="en-US" sz="1900" b="1" smtClean="0">
              <a:solidFill>
                <a:srgbClr val="FF0000"/>
              </a:solidFill>
              <a:cs typeface="Times New Roman" pitchFamily="18" charset="0"/>
            </a:endParaRPr>
          </a:p>
        </p:txBody>
      </p:sp>
      <p:pic>
        <p:nvPicPr>
          <p:cNvPr id="9" name="Picture 8" descr="PinkMarshMallow.jpg"/>
          <p:cNvPicPr>
            <a:picLocks noChangeAspect="1"/>
          </p:cNvPicPr>
          <p:nvPr/>
        </p:nvPicPr>
        <p:blipFill>
          <a:blip r:embed="rId2" cstate="print"/>
          <a:stretch>
            <a:fillRect/>
          </a:stretch>
        </p:blipFill>
        <p:spPr>
          <a:xfrm>
            <a:off x="3276600" y="845127"/>
            <a:ext cx="2828924" cy="3276600"/>
          </a:xfrm>
          <a:prstGeom prst="rect">
            <a:avLst/>
          </a:prstGeom>
          <a:ln>
            <a:noFill/>
          </a:ln>
          <a:effectLst>
            <a:softEdge rad="112500"/>
          </a:effectLst>
        </p:spPr>
      </p:pic>
      <p:sp>
        <p:nvSpPr>
          <p:cNvPr id="19460" name="Title 1"/>
          <p:cNvSpPr>
            <a:spLocks noGrp="1"/>
          </p:cNvSpPr>
          <p:nvPr>
            <p:ph type="title"/>
          </p:nvPr>
        </p:nvSpPr>
        <p:spPr>
          <a:xfrm>
            <a:off x="95250" y="76200"/>
            <a:ext cx="8743950" cy="381000"/>
          </a:xfrm>
          <a:solidFill>
            <a:srgbClr val="00B050"/>
          </a:solidFill>
        </p:spPr>
        <p:txBody>
          <a:bodyPr>
            <a:normAutofit fontScale="90000"/>
          </a:bodyPr>
          <a:lstStyle/>
          <a:p>
            <a:pPr algn="just">
              <a:defRPr/>
            </a:pPr>
            <a:r>
              <a:rPr lang="en-US" sz="2800" dirty="0" smtClean="0">
                <a:solidFill>
                  <a:schemeClr val="bg1"/>
                </a:solidFill>
                <a:latin typeface="+mn-lt"/>
                <a:cs typeface="Times New Roman" pitchFamily="18" charset="0"/>
              </a:rPr>
              <a:t>Example of Halal raw material is Gelatin, it is used in:</a:t>
            </a:r>
          </a:p>
        </p:txBody>
      </p:sp>
      <p:sp>
        <p:nvSpPr>
          <p:cNvPr id="12" name="Content Placeholder 2"/>
          <p:cNvSpPr txBox="1">
            <a:spLocks/>
          </p:cNvSpPr>
          <p:nvPr/>
        </p:nvSpPr>
        <p:spPr bwMode="auto">
          <a:xfrm>
            <a:off x="304800" y="838200"/>
            <a:ext cx="37719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Font typeface="Arial" pitchFamily="34" charset="0"/>
              <a:buChar char="•"/>
              <a:defRPr/>
            </a:pPr>
            <a:r>
              <a:rPr lang="en-US" sz="1900" smtClean="0">
                <a:latin typeface="+mn-lt"/>
                <a:cs typeface="Times New Roman" pitchFamily="18" charset="0"/>
              </a:rPr>
              <a:t>Flavored milk</a:t>
            </a:r>
          </a:p>
          <a:p>
            <a:pPr>
              <a:spcBef>
                <a:spcPct val="20000"/>
              </a:spcBef>
              <a:buFont typeface="Arial" pitchFamily="34" charset="0"/>
              <a:buChar char="•"/>
              <a:defRPr/>
            </a:pPr>
            <a:r>
              <a:rPr lang="en-US" sz="1900" smtClean="0">
                <a:latin typeface="+mn-lt"/>
                <a:cs typeface="Times New Roman" pitchFamily="18" charset="0"/>
              </a:rPr>
              <a:t>Yogurt</a:t>
            </a:r>
          </a:p>
          <a:p>
            <a:pPr>
              <a:spcBef>
                <a:spcPct val="20000"/>
              </a:spcBef>
              <a:buFont typeface="Arial" pitchFamily="34" charset="0"/>
              <a:buChar char="•"/>
              <a:defRPr/>
            </a:pPr>
            <a:r>
              <a:rPr lang="en-US" sz="1900" smtClean="0">
                <a:latin typeface="+mn-lt"/>
                <a:cs typeface="Times New Roman" pitchFamily="18" charset="0"/>
              </a:rPr>
              <a:t>Sour cream</a:t>
            </a:r>
          </a:p>
          <a:p>
            <a:pPr>
              <a:spcBef>
                <a:spcPct val="20000"/>
              </a:spcBef>
              <a:buFont typeface="Arial" pitchFamily="34" charset="0"/>
              <a:buChar char="•"/>
              <a:defRPr/>
            </a:pPr>
            <a:r>
              <a:rPr lang="en-US" sz="1900" smtClean="0">
                <a:latin typeface="+mn-lt"/>
                <a:cs typeface="Times New Roman" pitchFamily="18" charset="0"/>
              </a:rPr>
              <a:t>Cottage cheese</a:t>
            </a:r>
          </a:p>
          <a:p>
            <a:pPr>
              <a:spcBef>
                <a:spcPct val="20000"/>
              </a:spcBef>
              <a:buFont typeface="Arial" pitchFamily="34" charset="0"/>
              <a:buChar char="•"/>
              <a:defRPr/>
            </a:pPr>
            <a:r>
              <a:rPr lang="en-US" sz="1900" smtClean="0">
                <a:latin typeface="+mn-lt"/>
                <a:cs typeface="Times New Roman" pitchFamily="18" charset="0"/>
              </a:rPr>
              <a:t>Imitation dairy products</a:t>
            </a:r>
          </a:p>
          <a:p>
            <a:pPr>
              <a:spcBef>
                <a:spcPct val="20000"/>
              </a:spcBef>
              <a:buFont typeface="Arial" pitchFamily="34" charset="0"/>
              <a:buChar char="•"/>
              <a:defRPr/>
            </a:pPr>
            <a:r>
              <a:rPr lang="en-US" sz="1900" smtClean="0">
                <a:latin typeface="+mn-lt"/>
                <a:cs typeface="Times New Roman" pitchFamily="18" charset="0"/>
              </a:rPr>
              <a:t>Ice cream</a:t>
            </a:r>
          </a:p>
          <a:p>
            <a:pPr>
              <a:spcBef>
                <a:spcPct val="20000"/>
              </a:spcBef>
              <a:buFont typeface="Arial" pitchFamily="34" charset="0"/>
              <a:buChar char="•"/>
              <a:defRPr/>
            </a:pPr>
            <a:r>
              <a:rPr lang="en-US" sz="1900" smtClean="0">
                <a:latin typeface="+mn-lt"/>
                <a:cs typeface="Times New Roman" pitchFamily="18" charset="0"/>
              </a:rPr>
              <a:t>Cheesecakes</a:t>
            </a:r>
          </a:p>
          <a:p>
            <a:pPr>
              <a:spcBef>
                <a:spcPct val="20000"/>
              </a:spcBef>
              <a:buFont typeface="Arial" pitchFamily="34" charset="0"/>
              <a:buChar char="•"/>
              <a:defRPr/>
            </a:pPr>
            <a:r>
              <a:rPr lang="en-US" sz="1900" smtClean="0">
                <a:latin typeface="+mn-lt"/>
                <a:cs typeface="Times New Roman" pitchFamily="18" charset="0"/>
              </a:rPr>
              <a:t>Marshmallow</a:t>
            </a:r>
          </a:p>
          <a:p>
            <a:pPr>
              <a:spcBef>
                <a:spcPct val="20000"/>
              </a:spcBef>
              <a:buFont typeface="Arial" pitchFamily="34" charset="0"/>
              <a:buChar char="•"/>
              <a:defRPr/>
            </a:pPr>
            <a:r>
              <a:rPr lang="en-US" sz="1900" smtClean="0">
                <a:latin typeface="+mn-lt"/>
                <a:cs typeface="Times New Roman" pitchFamily="18" charset="0"/>
              </a:rPr>
              <a:t>Confectionery</a:t>
            </a:r>
          </a:p>
          <a:p>
            <a:pPr>
              <a:spcBef>
                <a:spcPct val="20000"/>
              </a:spcBef>
              <a:buFont typeface="Arial" pitchFamily="34" charset="0"/>
              <a:buChar char="•"/>
              <a:defRPr/>
            </a:pPr>
            <a:r>
              <a:rPr lang="en-US" sz="1900" smtClean="0">
                <a:latin typeface="+mn-lt"/>
                <a:cs typeface="Times New Roman" pitchFamily="18" charset="0"/>
              </a:rPr>
              <a:t>Chocolates</a:t>
            </a:r>
          </a:p>
          <a:p>
            <a:pPr>
              <a:spcBef>
                <a:spcPct val="20000"/>
              </a:spcBef>
              <a:buFont typeface="Arial" pitchFamily="34" charset="0"/>
              <a:buChar char="•"/>
              <a:defRPr/>
            </a:pPr>
            <a:r>
              <a:rPr lang="en-US" sz="1900" smtClean="0">
                <a:latin typeface="+mn-lt"/>
                <a:cs typeface="Times New Roman" pitchFamily="18" charset="0"/>
              </a:rPr>
              <a:t>Jellied beef</a:t>
            </a:r>
          </a:p>
          <a:p>
            <a:pPr>
              <a:spcBef>
                <a:spcPct val="20000"/>
              </a:spcBef>
              <a:buFont typeface="Arial" pitchFamily="34" charset="0"/>
              <a:buChar char="•"/>
              <a:defRPr/>
            </a:pPr>
            <a:r>
              <a:rPr lang="en-US" sz="1900" smtClean="0">
                <a:latin typeface="+mn-lt"/>
                <a:cs typeface="Times New Roman" pitchFamily="18" charset="0"/>
              </a:rPr>
              <a:t>Corned beef</a:t>
            </a:r>
          </a:p>
          <a:p>
            <a:pPr>
              <a:spcBef>
                <a:spcPct val="20000"/>
              </a:spcBef>
              <a:buFont typeface="Arial" pitchFamily="34" charset="0"/>
              <a:buChar char="•"/>
              <a:defRPr/>
            </a:pPr>
            <a:r>
              <a:rPr lang="en-US" sz="1900" smtClean="0">
                <a:latin typeface="+mn-lt"/>
                <a:cs typeface="Times New Roman" pitchFamily="18" charset="0"/>
              </a:rPr>
              <a:t>Fruit juices</a:t>
            </a:r>
          </a:p>
          <a:p>
            <a:pPr>
              <a:spcBef>
                <a:spcPct val="20000"/>
              </a:spcBef>
              <a:buFont typeface="Arial" pitchFamily="34" charset="0"/>
              <a:buChar char="•"/>
              <a:defRPr/>
            </a:pPr>
            <a:r>
              <a:rPr lang="en-US" sz="1900" smtClean="0">
                <a:latin typeface="+mn-lt"/>
                <a:cs typeface="Times New Roman" pitchFamily="18" charset="0"/>
              </a:rPr>
              <a:t>Cereals</a:t>
            </a:r>
          </a:p>
          <a:p>
            <a:pPr>
              <a:spcBef>
                <a:spcPct val="20000"/>
              </a:spcBef>
              <a:buFont typeface="Arial" pitchFamily="34" charset="0"/>
              <a:buChar char="•"/>
              <a:defRPr/>
            </a:pPr>
            <a:r>
              <a:rPr lang="en-US" sz="1900" smtClean="0">
                <a:latin typeface="+mn-lt"/>
                <a:cs typeface="Times New Roman" pitchFamily="18" charset="0"/>
              </a:rPr>
              <a:t>Puddings etc.</a:t>
            </a:r>
          </a:p>
        </p:txBody>
      </p:sp>
      <p:pic>
        <p:nvPicPr>
          <p:cNvPr id="13" name="Picture 12" descr="Moser-Roth-Dark.jpg"/>
          <p:cNvPicPr>
            <a:picLocks noChangeAspect="1"/>
          </p:cNvPicPr>
          <p:nvPr/>
        </p:nvPicPr>
        <p:blipFill>
          <a:blip r:embed="rId3" cstate="print"/>
          <a:stretch>
            <a:fillRect/>
          </a:stretch>
        </p:blipFill>
        <p:spPr>
          <a:xfrm>
            <a:off x="5562600" y="4038600"/>
            <a:ext cx="3111674" cy="2286000"/>
          </a:xfrm>
          <a:prstGeom prst="rect">
            <a:avLst/>
          </a:prstGeom>
          <a:ln>
            <a:noFill/>
          </a:ln>
          <a:effectLst>
            <a:softEdge rad="112500"/>
          </a:effectLst>
        </p:spPr>
      </p:pic>
      <p:pic>
        <p:nvPicPr>
          <p:cNvPr id="14" name="Picture 13" descr="2.jpg"/>
          <p:cNvPicPr>
            <a:picLocks noChangeAspect="1"/>
          </p:cNvPicPr>
          <p:nvPr/>
        </p:nvPicPr>
        <p:blipFill>
          <a:blip r:embed="rId4" cstate="print"/>
          <a:stretch>
            <a:fillRect/>
          </a:stretch>
        </p:blipFill>
        <p:spPr>
          <a:xfrm>
            <a:off x="6096000" y="838200"/>
            <a:ext cx="2484502" cy="3276600"/>
          </a:xfrm>
          <a:prstGeom prst="rect">
            <a:avLst/>
          </a:prstGeom>
          <a:ln>
            <a:noFill/>
          </a:ln>
          <a:effectLst>
            <a:softEdge rad="112500"/>
          </a:effectLst>
        </p:spPr>
      </p:pic>
      <p:pic>
        <p:nvPicPr>
          <p:cNvPr id="97288" name="Picture 2"/>
          <p:cNvPicPr>
            <a:picLocks noChangeAspect="1" noChangeArrowheads="1"/>
          </p:cNvPicPr>
          <p:nvPr/>
        </p:nvPicPr>
        <p:blipFill>
          <a:blip r:embed="rId5"/>
          <a:srcRect/>
          <a:stretch>
            <a:fillRect/>
          </a:stretch>
        </p:blipFill>
        <p:spPr bwMode="auto">
          <a:xfrm>
            <a:off x="2971800" y="4121150"/>
            <a:ext cx="2495550" cy="2127250"/>
          </a:xfrm>
          <a:prstGeom prst="rect">
            <a:avLst/>
          </a:prstGeom>
          <a:noFill/>
          <a:ln w="9525">
            <a:noFill/>
            <a:miter lim="800000"/>
            <a:headEnd/>
            <a:tailEnd/>
          </a:ln>
        </p:spPr>
      </p:pic>
      <p:sp>
        <p:nvSpPr>
          <p:cNvPr id="17" name="Content Placeholder 2"/>
          <p:cNvSpPr txBox="1">
            <a:spLocks/>
          </p:cNvSpPr>
          <p:nvPr/>
        </p:nvSpPr>
        <p:spPr bwMode="auto">
          <a:xfrm>
            <a:off x="76200" y="6019800"/>
            <a:ext cx="36576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Font typeface="Arial" pitchFamily="34" charset="0"/>
              <a:buChar char="•"/>
              <a:defRPr/>
            </a:pPr>
            <a:r>
              <a:rPr lang="en-US" sz="2000" b="1" smtClean="0">
                <a:solidFill>
                  <a:srgbClr val="FF0000"/>
                </a:solidFill>
                <a:latin typeface="+mn-lt"/>
                <a:cs typeface="Times New Roman" pitchFamily="18" charset="0"/>
              </a:rPr>
              <a:t>Pharmaceuticals</a:t>
            </a:r>
          </a:p>
          <a:p>
            <a:pPr>
              <a:spcBef>
                <a:spcPct val="20000"/>
              </a:spcBef>
              <a:buFont typeface="Arial" pitchFamily="34" charset="0"/>
              <a:buChar char="•"/>
              <a:defRPr/>
            </a:pPr>
            <a:r>
              <a:rPr lang="en-US" sz="2000" b="1" smtClean="0">
                <a:solidFill>
                  <a:srgbClr val="FF0000"/>
                </a:solidFill>
                <a:latin typeface="+mn-lt"/>
                <a:cs typeface="Times New Roman" pitchFamily="18" charset="0"/>
              </a:rPr>
              <a:t>Cosmetics</a:t>
            </a:r>
            <a:endParaRPr lang="en-US" sz="1900" b="1" smtClean="0">
              <a:solidFill>
                <a:srgbClr val="FF0000"/>
              </a:solidFill>
              <a:latin typeface="+mn-lt"/>
              <a:cs typeface="Times New Roman" pitchFamily="18" charset="0"/>
            </a:endParaRPr>
          </a:p>
        </p:txBody>
      </p:sp>
      <p:sp>
        <p:nvSpPr>
          <p:cNvPr id="10" name="Title 1"/>
          <p:cNvSpPr txBox="1">
            <a:spLocks/>
          </p:cNvSpPr>
          <p:nvPr/>
        </p:nvSpPr>
        <p:spPr bwMode="auto">
          <a:xfrm>
            <a:off x="2514600" y="6381750"/>
            <a:ext cx="6381750" cy="400050"/>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defRPr/>
            </a:pPr>
            <a:r>
              <a:rPr lang="en-US" smtClean="0">
                <a:solidFill>
                  <a:schemeClr val="bg1"/>
                </a:solidFill>
                <a:latin typeface="+mn-lt"/>
                <a:cs typeface="Times New Roman" pitchFamily="18" charset="0"/>
              </a:rPr>
              <a:t>Halal analysis is required to authenticate the origin of raw material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1">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1000" fill="hold"/>
                                        <p:tgtEl>
                                          <p:spTgt spid="12">
                                            <p:txEl>
                                              <p:pRg st="0" end="0"/>
                                            </p:txEl>
                                          </p:spTgt>
                                        </p:tgtEl>
                                        <p:attrNameLst>
                                          <p:attrName>ppt_w</p:attrName>
                                        </p:attrNameLst>
                                      </p:cBhvr>
                                      <p:tavLst>
                                        <p:tav tm="0">
                                          <p:val>
                                            <p:strVal val="#ppt_w*2.5"/>
                                          </p:val>
                                        </p:tav>
                                        <p:tav tm="100000">
                                          <p:val>
                                            <p:strVal val="#ppt_w"/>
                                          </p:val>
                                        </p:tav>
                                      </p:tavLst>
                                    </p:anim>
                                    <p:anim calcmode="lin" valueType="num">
                                      <p:cBhvr>
                                        <p:cTn id="17" dur="1000" fill="hold"/>
                                        <p:tgtEl>
                                          <p:spTgt spid="12">
                                            <p:txEl>
                                              <p:pRg st="0" end="0"/>
                                            </p:txEl>
                                          </p:spTgt>
                                        </p:tgtEl>
                                        <p:attrNameLst>
                                          <p:attrName>ppt_h</p:attrName>
                                        </p:attrNameLst>
                                      </p:cBhvr>
                                      <p:tavLst>
                                        <p:tav tm="0">
                                          <p:val>
                                            <p:strVal val="#ppt_h*0.01"/>
                                          </p:val>
                                        </p:tav>
                                        <p:tav tm="100000">
                                          <p:val>
                                            <p:strVal val="#ppt_h"/>
                                          </p:val>
                                        </p:tav>
                                      </p:tavLst>
                                    </p:anim>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h+1"/>
                                          </p:val>
                                        </p:tav>
                                        <p:tav tm="100000">
                                          <p:val>
                                            <p:strVal val="#ppt_y"/>
                                          </p:val>
                                        </p:tav>
                                      </p:tavLst>
                                    </p:anim>
                                    <p:animEffect transition="in" filter="fade">
                                      <p:cBhvr>
                                        <p:cTn id="20" dur="1000"/>
                                        <p:tgtEl>
                                          <p:spTgt spid="12">
                                            <p:txEl>
                                              <p:pRg st="0" end="0"/>
                                            </p:txEl>
                                          </p:spTgt>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p:cTn id="23" dur="1000" fill="hold"/>
                                        <p:tgtEl>
                                          <p:spTgt spid="12">
                                            <p:txEl>
                                              <p:pRg st="1" end="1"/>
                                            </p:txEl>
                                          </p:spTgt>
                                        </p:tgtEl>
                                        <p:attrNameLst>
                                          <p:attrName>ppt_w</p:attrName>
                                        </p:attrNameLst>
                                      </p:cBhvr>
                                      <p:tavLst>
                                        <p:tav tm="0">
                                          <p:val>
                                            <p:strVal val="#ppt_w*2.5"/>
                                          </p:val>
                                        </p:tav>
                                        <p:tav tm="100000">
                                          <p:val>
                                            <p:strVal val="#ppt_w"/>
                                          </p:val>
                                        </p:tav>
                                      </p:tavLst>
                                    </p:anim>
                                    <p:anim calcmode="lin" valueType="num">
                                      <p:cBhvr>
                                        <p:cTn id="24" dur="1000" fill="hold"/>
                                        <p:tgtEl>
                                          <p:spTgt spid="12">
                                            <p:txEl>
                                              <p:pRg st="1" end="1"/>
                                            </p:txEl>
                                          </p:spTgt>
                                        </p:tgtEl>
                                        <p:attrNameLst>
                                          <p:attrName>ppt_h</p:attrName>
                                        </p:attrNameLst>
                                      </p:cBhvr>
                                      <p:tavLst>
                                        <p:tav tm="0">
                                          <p:val>
                                            <p:strVal val="#ppt_h*0.01"/>
                                          </p:val>
                                        </p:tav>
                                        <p:tav tm="100000">
                                          <p:val>
                                            <p:strVal val="#ppt_h"/>
                                          </p:val>
                                        </p:tav>
                                      </p:tavLst>
                                    </p:anim>
                                    <p:anim calcmode="lin" valueType="num">
                                      <p:cBhvr>
                                        <p:cTn id="2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1" end="1"/>
                                            </p:txEl>
                                          </p:spTgt>
                                        </p:tgtEl>
                                        <p:attrNameLst>
                                          <p:attrName>ppt_y</p:attrName>
                                        </p:attrNameLst>
                                      </p:cBhvr>
                                      <p:tavLst>
                                        <p:tav tm="0">
                                          <p:val>
                                            <p:strVal val="#ppt_h+1"/>
                                          </p:val>
                                        </p:tav>
                                        <p:tav tm="100000">
                                          <p:val>
                                            <p:strVal val="#ppt_y"/>
                                          </p:val>
                                        </p:tav>
                                      </p:tavLst>
                                    </p:anim>
                                    <p:animEffect transition="in" filter="fade">
                                      <p:cBhvr>
                                        <p:cTn id="27" dur="1000"/>
                                        <p:tgtEl>
                                          <p:spTgt spid="12">
                                            <p:txEl>
                                              <p:pRg st="1" end="1"/>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 calcmode="lin" valueType="num">
                                      <p:cBhvr>
                                        <p:cTn id="30" dur="1000" fill="hold"/>
                                        <p:tgtEl>
                                          <p:spTgt spid="12">
                                            <p:txEl>
                                              <p:pRg st="2" end="2"/>
                                            </p:txEl>
                                          </p:spTgt>
                                        </p:tgtEl>
                                        <p:attrNameLst>
                                          <p:attrName>ppt_w</p:attrName>
                                        </p:attrNameLst>
                                      </p:cBhvr>
                                      <p:tavLst>
                                        <p:tav tm="0">
                                          <p:val>
                                            <p:strVal val="#ppt_w*2.5"/>
                                          </p:val>
                                        </p:tav>
                                        <p:tav tm="100000">
                                          <p:val>
                                            <p:strVal val="#ppt_w"/>
                                          </p:val>
                                        </p:tav>
                                      </p:tavLst>
                                    </p:anim>
                                    <p:anim calcmode="lin" valueType="num">
                                      <p:cBhvr>
                                        <p:cTn id="31" dur="1000" fill="hold"/>
                                        <p:tgtEl>
                                          <p:spTgt spid="12">
                                            <p:txEl>
                                              <p:pRg st="2" end="2"/>
                                            </p:txEl>
                                          </p:spTgt>
                                        </p:tgtEl>
                                        <p:attrNameLst>
                                          <p:attrName>ppt_h</p:attrName>
                                        </p:attrNameLst>
                                      </p:cBhvr>
                                      <p:tavLst>
                                        <p:tav tm="0">
                                          <p:val>
                                            <p:strVal val="#ppt_h*0.01"/>
                                          </p:val>
                                        </p:tav>
                                        <p:tav tm="100000">
                                          <p:val>
                                            <p:strVal val="#ppt_h"/>
                                          </p:val>
                                        </p:tav>
                                      </p:tavLst>
                                    </p:anim>
                                    <p:anim calcmode="lin" valueType="num">
                                      <p:cBhvr>
                                        <p:cTn id="3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2" end="2"/>
                                            </p:txEl>
                                          </p:spTgt>
                                        </p:tgtEl>
                                        <p:attrNameLst>
                                          <p:attrName>ppt_y</p:attrName>
                                        </p:attrNameLst>
                                      </p:cBhvr>
                                      <p:tavLst>
                                        <p:tav tm="0">
                                          <p:val>
                                            <p:strVal val="#ppt_h+1"/>
                                          </p:val>
                                        </p:tav>
                                        <p:tav tm="100000">
                                          <p:val>
                                            <p:strVal val="#ppt_y"/>
                                          </p:val>
                                        </p:tav>
                                      </p:tavLst>
                                    </p:anim>
                                    <p:animEffect transition="in" filter="fade">
                                      <p:cBhvr>
                                        <p:cTn id="34" dur="1000"/>
                                        <p:tgtEl>
                                          <p:spTgt spid="12">
                                            <p:txEl>
                                              <p:pRg st="2" end="2"/>
                                            </p:txEl>
                                          </p:spTgt>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p:cTn id="37" dur="1000" fill="hold"/>
                                        <p:tgtEl>
                                          <p:spTgt spid="12">
                                            <p:txEl>
                                              <p:pRg st="3" end="3"/>
                                            </p:txEl>
                                          </p:spTgt>
                                        </p:tgtEl>
                                        <p:attrNameLst>
                                          <p:attrName>ppt_w</p:attrName>
                                        </p:attrNameLst>
                                      </p:cBhvr>
                                      <p:tavLst>
                                        <p:tav tm="0">
                                          <p:val>
                                            <p:strVal val="#ppt_w*2.5"/>
                                          </p:val>
                                        </p:tav>
                                        <p:tav tm="100000">
                                          <p:val>
                                            <p:strVal val="#ppt_w"/>
                                          </p:val>
                                        </p:tav>
                                      </p:tavLst>
                                    </p:anim>
                                    <p:anim calcmode="lin" valueType="num">
                                      <p:cBhvr>
                                        <p:cTn id="38" dur="1000" fill="hold"/>
                                        <p:tgtEl>
                                          <p:spTgt spid="12">
                                            <p:txEl>
                                              <p:pRg st="3" end="3"/>
                                            </p:txEl>
                                          </p:spTgt>
                                        </p:tgtEl>
                                        <p:attrNameLst>
                                          <p:attrName>ppt_h</p:attrName>
                                        </p:attrNameLst>
                                      </p:cBhvr>
                                      <p:tavLst>
                                        <p:tav tm="0">
                                          <p:val>
                                            <p:strVal val="#ppt_h*0.01"/>
                                          </p:val>
                                        </p:tav>
                                        <p:tav tm="100000">
                                          <p:val>
                                            <p:strVal val="#ppt_h"/>
                                          </p:val>
                                        </p:tav>
                                      </p:tavLst>
                                    </p:anim>
                                    <p:anim calcmode="lin" valueType="num">
                                      <p:cBhvr>
                                        <p:cTn id="3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3" end="3"/>
                                            </p:txEl>
                                          </p:spTgt>
                                        </p:tgtEl>
                                        <p:attrNameLst>
                                          <p:attrName>ppt_y</p:attrName>
                                        </p:attrNameLst>
                                      </p:cBhvr>
                                      <p:tavLst>
                                        <p:tav tm="0">
                                          <p:val>
                                            <p:strVal val="#ppt_h+1"/>
                                          </p:val>
                                        </p:tav>
                                        <p:tav tm="100000">
                                          <p:val>
                                            <p:strVal val="#ppt_y"/>
                                          </p:val>
                                        </p:tav>
                                      </p:tavLst>
                                    </p:anim>
                                    <p:animEffect transition="in" filter="fade">
                                      <p:cBhvr>
                                        <p:cTn id="41" dur="1000"/>
                                        <p:tgtEl>
                                          <p:spTgt spid="12">
                                            <p:txEl>
                                              <p:pRg st="3" end="3"/>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 calcmode="lin" valueType="num">
                                      <p:cBhvr>
                                        <p:cTn id="44" dur="1000" fill="hold"/>
                                        <p:tgtEl>
                                          <p:spTgt spid="12">
                                            <p:txEl>
                                              <p:pRg st="4" end="4"/>
                                            </p:txEl>
                                          </p:spTgt>
                                        </p:tgtEl>
                                        <p:attrNameLst>
                                          <p:attrName>ppt_w</p:attrName>
                                        </p:attrNameLst>
                                      </p:cBhvr>
                                      <p:tavLst>
                                        <p:tav tm="0">
                                          <p:val>
                                            <p:strVal val="#ppt_w*2.5"/>
                                          </p:val>
                                        </p:tav>
                                        <p:tav tm="100000">
                                          <p:val>
                                            <p:strVal val="#ppt_w"/>
                                          </p:val>
                                        </p:tav>
                                      </p:tavLst>
                                    </p:anim>
                                    <p:anim calcmode="lin" valueType="num">
                                      <p:cBhvr>
                                        <p:cTn id="45" dur="1000" fill="hold"/>
                                        <p:tgtEl>
                                          <p:spTgt spid="12">
                                            <p:txEl>
                                              <p:pRg st="4" end="4"/>
                                            </p:txEl>
                                          </p:spTgt>
                                        </p:tgtEl>
                                        <p:attrNameLst>
                                          <p:attrName>ppt_h</p:attrName>
                                        </p:attrNameLst>
                                      </p:cBhvr>
                                      <p:tavLst>
                                        <p:tav tm="0">
                                          <p:val>
                                            <p:strVal val="#ppt_h*0.01"/>
                                          </p:val>
                                        </p:tav>
                                        <p:tav tm="100000">
                                          <p:val>
                                            <p:strVal val="#ppt_h"/>
                                          </p:val>
                                        </p:tav>
                                      </p:tavLst>
                                    </p:anim>
                                    <p:anim calcmode="lin" valueType="num">
                                      <p:cBhvr>
                                        <p:cTn id="4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4" end="4"/>
                                            </p:txEl>
                                          </p:spTgt>
                                        </p:tgtEl>
                                        <p:attrNameLst>
                                          <p:attrName>ppt_y</p:attrName>
                                        </p:attrNameLst>
                                      </p:cBhvr>
                                      <p:tavLst>
                                        <p:tav tm="0">
                                          <p:val>
                                            <p:strVal val="#ppt_h+1"/>
                                          </p:val>
                                        </p:tav>
                                        <p:tav tm="100000">
                                          <p:val>
                                            <p:strVal val="#ppt_y"/>
                                          </p:val>
                                        </p:tav>
                                      </p:tavLst>
                                    </p:anim>
                                    <p:animEffect transition="in" filter="fade">
                                      <p:cBhvr>
                                        <p:cTn id="48" dur="1000"/>
                                        <p:tgtEl>
                                          <p:spTgt spid="12">
                                            <p:txEl>
                                              <p:pRg st="4" end="4"/>
                                            </p:txEl>
                                          </p:spTgt>
                                        </p:tgtEl>
                                      </p:cBhvr>
                                    </p:animEffect>
                                  </p:childTnLst>
                                </p:cTn>
                              </p:par>
                              <p:par>
                                <p:cTn id="49" presetID="58" presetClass="entr" presetSubtype="0" accel="100000" fill="hold" nodeType="withEffect">
                                  <p:stCondLst>
                                    <p:cond delay="0"/>
                                  </p:stCondLst>
                                  <p:childTnLst>
                                    <p:set>
                                      <p:cBhvr>
                                        <p:cTn id="50" dur="1" fill="hold">
                                          <p:stCondLst>
                                            <p:cond delay="0"/>
                                          </p:stCondLst>
                                        </p:cTn>
                                        <p:tgtEl>
                                          <p:spTgt spid="12">
                                            <p:txEl>
                                              <p:pRg st="5" end="5"/>
                                            </p:txEl>
                                          </p:spTgt>
                                        </p:tgtEl>
                                        <p:attrNameLst>
                                          <p:attrName>style.visibility</p:attrName>
                                        </p:attrNameLst>
                                      </p:cBhvr>
                                      <p:to>
                                        <p:strVal val="visible"/>
                                      </p:to>
                                    </p:set>
                                    <p:anim calcmode="lin" valueType="num">
                                      <p:cBhvr>
                                        <p:cTn id="51" dur="1000" fill="hold"/>
                                        <p:tgtEl>
                                          <p:spTgt spid="12">
                                            <p:txEl>
                                              <p:pRg st="5" end="5"/>
                                            </p:txEl>
                                          </p:spTgt>
                                        </p:tgtEl>
                                        <p:attrNameLst>
                                          <p:attrName>ppt_w</p:attrName>
                                        </p:attrNameLst>
                                      </p:cBhvr>
                                      <p:tavLst>
                                        <p:tav tm="0">
                                          <p:val>
                                            <p:strVal val="#ppt_w*2.5"/>
                                          </p:val>
                                        </p:tav>
                                        <p:tav tm="100000">
                                          <p:val>
                                            <p:strVal val="#ppt_w"/>
                                          </p:val>
                                        </p:tav>
                                      </p:tavLst>
                                    </p:anim>
                                    <p:anim calcmode="lin" valueType="num">
                                      <p:cBhvr>
                                        <p:cTn id="52" dur="1000" fill="hold"/>
                                        <p:tgtEl>
                                          <p:spTgt spid="12">
                                            <p:txEl>
                                              <p:pRg st="5" end="5"/>
                                            </p:txEl>
                                          </p:spTgt>
                                        </p:tgtEl>
                                        <p:attrNameLst>
                                          <p:attrName>ppt_h</p:attrName>
                                        </p:attrNameLst>
                                      </p:cBhvr>
                                      <p:tavLst>
                                        <p:tav tm="0">
                                          <p:val>
                                            <p:strVal val="#ppt_h*0.01"/>
                                          </p:val>
                                        </p:tav>
                                        <p:tav tm="100000">
                                          <p:val>
                                            <p:strVal val="#ppt_h"/>
                                          </p:val>
                                        </p:tav>
                                      </p:tavLst>
                                    </p:anim>
                                    <p:anim calcmode="lin" valueType="num">
                                      <p:cBhvr>
                                        <p:cTn id="5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5" end="5"/>
                                            </p:txEl>
                                          </p:spTgt>
                                        </p:tgtEl>
                                        <p:attrNameLst>
                                          <p:attrName>ppt_y</p:attrName>
                                        </p:attrNameLst>
                                      </p:cBhvr>
                                      <p:tavLst>
                                        <p:tav tm="0">
                                          <p:val>
                                            <p:strVal val="#ppt_h+1"/>
                                          </p:val>
                                        </p:tav>
                                        <p:tav tm="100000">
                                          <p:val>
                                            <p:strVal val="#ppt_y"/>
                                          </p:val>
                                        </p:tav>
                                      </p:tavLst>
                                    </p:anim>
                                    <p:animEffect transition="in" filter="fade">
                                      <p:cBhvr>
                                        <p:cTn id="55" dur="1000"/>
                                        <p:tgtEl>
                                          <p:spTgt spid="12">
                                            <p:txEl>
                                              <p:pRg st="5" end="5"/>
                                            </p:txEl>
                                          </p:spTgt>
                                        </p:tgtEl>
                                      </p:cBhvr>
                                    </p:animEffect>
                                  </p:childTnLst>
                                </p:cTn>
                              </p:par>
                              <p:par>
                                <p:cTn id="56" presetID="58" presetClass="entr" presetSubtype="0" accel="100000" fill="hold" nodeType="withEffect">
                                  <p:stCondLst>
                                    <p:cond delay="0"/>
                                  </p:stCondLst>
                                  <p:childTnLst>
                                    <p:set>
                                      <p:cBhvr>
                                        <p:cTn id="57" dur="1" fill="hold">
                                          <p:stCondLst>
                                            <p:cond delay="0"/>
                                          </p:stCondLst>
                                        </p:cTn>
                                        <p:tgtEl>
                                          <p:spTgt spid="12">
                                            <p:txEl>
                                              <p:pRg st="6" end="6"/>
                                            </p:txEl>
                                          </p:spTgt>
                                        </p:tgtEl>
                                        <p:attrNameLst>
                                          <p:attrName>style.visibility</p:attrName>
                                        </p:attrNameLst>
                                      </p:cBhvr>
                                      <p:to>
                                        <p:strVal val="visible"/>
                                      </p:to>
                                    </p:set>
                                    <p:anim calcmode="lin" valueType="num">
                                      <p:cBhvr>
                                        <p:cTn id="58" dur="1000" fill="hold"/>
                                        <p:tgtEl>
                                          <p:spTgt spid="12">
                                            <p:txEl>
                                              <p:pRg st="6" end="6"/>
                                            </p:txEl>
                                          </p:spTgt>
                                        </p:tgtEl>
                                        <p:attrNameLst>
                                          <p:attrName>ppt_w</p:attrName>
                                        </p:attrNameLst>
                                      </p:cBhvr>
                                      <p:tavLst>
                                        <p:tav tm="0">
                                          <p:val>
                                            <p:strVal val="#ppt_w*2.5"/>
                                          </p:val>
                                        </p:tav>
                                        <p:tav tm="100000">
                                          <p:val>
                                            <p:strVal val="#ppt_w"/>
                                          </p:val>
                                        </p:tav>
                                      </p:tavLst>
                                    </p:anim>
                                    <p:anim calcmode="lin" valueType="num">
                                      <p:cBhvr>
                                        <p:cTn id="59" dur="1000" fill="hold"/>
                                        <p:tgtEl>
                                          <p:spTgt spid="12">
                                            <p:txEl>
                                              <p:pRg st="6" end="6"/>
                                            </p:txEl>
                                          </p:spTgt>
                                        </p:tgtEl>
                                        <p:attrNameLst>
                                          <p:attrName>ppt_h</p:attrName>
                                        </p:attrNameLst>
                                      </p:cBhvr>
                                      <p:tavLst>
                                        <p:tav tm="0">
                                          <p:val>
                                            <p:strVal val="#ppt_h*0.01"/>
                                          </p:val>
                                        </p:tav>
                                        <p:tav tm="100000">
                                          <p:val>
                                            <p:strVal val="#ppt_h"/>
                                          </p:val>
                                        </p:tav>
                                      </p:tavLst>
                                    </p:anim>
                                    <p:anim calcmode="lin" valueType="num">
                                      <p:cBhvr>
                                        <p:cTn id="6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6" end="6"/>
                                            </p:txEl>
                                          </p:spTgt>
                                        </p:tgtEl>
                                        <p:attrNameLst>
                                          <p:attrName>ppt_y</p:attrName>
                                        </p:attrNameLst>
                                      </p:cBhvr>
                                      <p:tavLst>
                                        <p:tav tm="0">
                                          <p:val>
                                            <p:strVal val="#ppt_h+1"/>
                                          </p:val>
                                        </p:tav>
                                        <p:tav tm="100000">
                                          <p:val>
                                            <p:strVal val="#ppt_y"/>
                                          </p:val>
                                        </p:tav>
                                      </p:tavLst>
                                    </p:anim>
                                    <p:animEffect transition="in" filter="fade">
                                      <p:cBhvr>
                                        <p:cTn id="62" dur="1000"/>
                                        <p:tgtEl>
                                          <p:spTgt spid="12">
                                            <p:txEl>
                                              <p:pRg st="6" end="6"/>
                                            </p:txEl>
                                          </p:spTgt>
                                        </p:tgtEl>
                                      </p:cBhvr>
                                    </p:animEffect>
                                  </p:childTnLst>
                                </p:cTn>
                              </p:par>
                              <p:par>
                                <p:cTn id="63" presetID="58" presetClass="entr" presetSubtype="0" accel="100000" fill="hold" nodeType="withEffect">
                                  <p:stCondLst>
                                    <p:cond delay="0"/>
                                  </p:stCondLst>
                                  <p:childTnLst>
                                    <p:set>
                                      <p:cBhvr>
                                        <p:cTn id="64" dur="1" fill="hold">
                                          <p:stCondLst>
                                            <p:cond delay="0"/>
                                          </p:stCondLst>
                                        </p:cTn>
                                        <p:tgtEl>
                                          <p:spTgt spid="12">
                                            <p:txEl>
                                              <p:pRg st="7" end="7"/>
                                            </p:txEl>
                                          </p:spTgt>
                                        </p:tgtEl>
                                        <p:attrNameLst>
                                          <p:attrName>style.visibility</p:attrName>
                                        </p:attrNameLst>
                                      </p:cBhvr>
                                      <p:to>
                                        <p:strVal val="visible"/>
                                      </p:to>
                                    </p:set>
                                    <p:anim calcmode="lin" valueType="num">
                                      <p:cBhvr>
                                        <p:cTn id="65" dur="1000" fill="hold"/>
                                        <p:tgtEl>
                                          <p:spTgt spid="12">
                                            <p:txEl>
                                              <p:pRg st="7" end="7"/>
                                            </p:txEl>
                                          </p:spTgt>
                                        </p:tgtEl>
                                        <p:attrNameLst>
                                          <p:attrName>ppt_w</p:attrName>
                                        </p:attrNameLst>
                                      </p:cBhvr>
                                      <p:tavLst>
                                        <p:tav tm="0">
                                          <p:val>
                                            <p:strVal val="#ppt_w*2.5"/>
                                          </p:val>
                                        </p:tav>
                                        <p:tav tm="100000">
                                          <p:val>
                                            <p:strVal val="#ppt_w"/>
                                          </p:val>
                                        </p:tav>
                                      </p:tavLst>
                                    </p:anim>
                                    <p:anim calcmode="lin" valueType="num">
                                      <p:cBhvr>
                                        <p:cTn id="66" dur="1000" fill="hold"/>
                                        <p:tgtEl>
                                          <p:spTgt spid="12">
                                            <p:txEl>
                                              <p:pRg st="7" end="7"/>
                                            </p:txEl>
                                          </p:spTgt>
                                        </p:tgtEl>
                                        <p:attrNameLst>
                                          <p:attrName>ppt_h</p:attrName>
                                        </p:attrNameLst>
                                      </p:cBhvr>
                                      <p:tavLst>
                                        <p:tav tm="0">
                                          <p:val>
                                            <p:strVal val="#ppt_h*0.01"/>
                                          </p:val>
                                        </p:tav>
                                        <p:tav tm="100000">
                                          <p:val>
                                            <p:strVal val="#ppt_h"/>
                                          </p:val>
                                        </p:tav>
                                      </p:tavLst>
                                    </p:anim>
                                    <p:anim calcmode="lin" valueType="num">
                                      <p:cBhvr>
                                        <p:cTn id="67"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12">
                                            <p:txEl>
                                              <p:pRg st="7" end="7"/>
                                            </p:txEl>
                                          </p:spTgt>
                                        </p:tgtEl>
                                        <p:attrNameLst>
                                          <p:attrName>ppt_y</p:attrName>
                                        </p:attrNameLst>
                                      </p:cBhvr>
                                      <p:tavLst>
                                        <p:tav tm="0">
                                          <p:val>
                                            <p:strVal val="#ppt_h+1"/>
                                          </p:val>
                                        </p:tav>
                                        <p:tav tm="100000">
                                          <p:val>
                                            <p:strVal val="#ppt_y"/>
                                          </p:val>
                                        </p:tav>
                                      </p:tavLst>
                                    </p:anim>
                                    <p:animEffect transition="in" filter="fade">
                                      <p:cBhvr>
                                        <p:cTn id="69" dur="1000"/>
                                        <p:tgtEl>
                                          <p:spTgt spid="12">
                                            <p:txEl>
                                              <p:pRg st="7" end="7"/>
                                            </p:txEl>
                                          </p:spTgt>
                                        </p:tgtEl>
                                      </p:cBhvr>
                                    </p:animEffect>
                                  </p:childTnLst>
                                </p:cTn>
                              </p:par>
                              <p:par>
                                <p:cTn id="70" presetID="58" presetClass="entr" presetSubtype="0" accel="100000" fill="hold" nodeType="withEffect">
                                  <p:stCondLst>
                                    <p:cond delay="0"/>
                                  </p:stCondLst>
                                  <p:childTnLst>
                                    <p:set>
                                      <p:cBhvr>
                                        <p:cTn id="71" dur="1" fill="hold">
                                          <p:stCondLst>
                                            <p:cond delay="0"/>
                                          </p:stCondLst>
                                        </p:cTn>
                                        <p:tgtEl>
                                          <p:spTgt spid="12">
                                            <p:txEl>
                                              <p:pRg st="8" end="8"/>
                                            </p:txEl>
                                          </p:spTgt>
                                        </p:tgtEl>
                                        <p:attrNameLst>
                                          <p:attrName>style.visibility</p:attrName>
                                        </p:attrNameLst>
                                      </p:cBhvr>
                                      <p:to>
                                        <p:strVal val="visible"/>
                                      </p:to>
                                    </p:set>
                                    <p:anim calcmode="lin" valueType="num">
                                      <p:cBhvr>
                                        <p:cTn id="72" dur="1000" fill="hold"/>
                                        <p:tgtEl>
                                          <p:spTgt spid="12">
                                            <p:txEl>
                                              <p:pRg st="8" end="8"/>
                                            </p:txEl>
                                          </p:spTgt>
                                        </p:tgtEl>
                                        <p:attrNameLst>
                                          <p:attrName>ppt_w</p:attrName>
                                        </p:attrNameLst>
                                      </p:cBhvr>
                                      <p:tavLst>
                                        <p:tav tm="0">
                                          <p:val>
                                            <p:strVal val="#ppt_w*2.5"/>
                                          </p:val>
                                        </p:tav>
                                        <p:tav tm="100000">
                                          <p:val>
                                            <p:strVal val="#ppt_w"/>
                                          </p:val>
                                        </p:tav>
                                      </p:tavLst>
                                    </p:anim>
                                    <p:anim calcmode="lin" valueType="num">
                                      <p:cBhvr>
                                        <p:cTn id="73" dur="1000" fill="hold"/>
                                        <p:tgtEl>
                                          <p:spTgt spid="12">
                                            <p:txEl>
                                              <p:pRg st="8" end="8"/>
                                            </p:txEl>
                                          </p:spTgt>
                                        </p:tgtEl>
                                        <p:attrNameLst>
                                          <p:attrName>ppt_h</p:attrName>
                                        </p:attrNameLst>
                                      </p:cBhvr>
                                      <p:tavLst>
                                        <p:tav tm="0">
                                          <p:val>
                                            <p:strVal val="#ppt_h*0.01"/>
                                          </p:val>
                                        </p:tav>
                                        <p:tav tm="100000">
                                          <p:val>
                                            <p:strVal val="#ppt_h"/>
                                          </p:val>
                                        </p:tav>
                                      </p:tavLst>
                                    </p:anim>
                                    <p:anim calcmode="lin" valueType="num">
                                      <p:cBhvr>
                                        <p:cTn id="74"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12">
                                            <p:txEl>
                                              <p:pRg st="8" end="8"/>
                                            </p:txEl>
                                          </p:spTgt>
                                        </p:tgtEl>
                                        <p:attrNameLst>
                                          <p:attrName>ppt_y</p:attrName>
                                        </p:attrNameLst>
                                      </p:cBhvr>
                                      <p:tavLst>
                                        <p:tav tm="0">
                                          <p:val>
                                            <p:strVal val="#ppt_h+1"/>
                                          </p:val>
                                        </p:tav>
                                        <p:tav tm="100000">
                                          <p:val>
                                            <p:strVal val="#ppt_y"/>
                                          </p:val>
                                        </p:tav>
                                      </p:tavLst>
                                    </p:anim>
                                    <p:animEffect transition="in" filter="fade">
                                      <p:cBhvr>
                                        <p:cTn id="76" dur="1000"/>
                                        <p:tgtEl>
                                          <p:spTgt spid="12">
                                            <p:txEl>
                                              <p:pRg st="8" end="8"/>
                                            </p:txEl>
                                          </p:spTgt>
                                        </p:tgtEl>
                                      </p:cBhvr>
                                    </p:animEffect>
                                  </p:childTnLst>
                                </p:cTn>
                              </p:par>
                              <p:par>
                                <p:cTn id="77" presetID="58" presetClass="entr" presetSubtype="0" accel="100000" fill="hold" nodeType="withEffect">
                                  <p:stCondLst>
                                    <p:cond delay="0"/>
                                  </p:stCondLst>
                                  <p:childTnLst>
                                    <p:set>
                                      <p:cBhvr>
                                        <p:cTn id="78" dur="1" fill="hold">
                                          <p:stCondLst>
                                            <p:cond delay="0"/>
                                          </p:stCondLst>
                                        </p:cTn>
                                        <p:tgtEl>
                                          <p:spTgt spid="12">
                                            <p:txEl>
                                              <p:pRg st="9" end="9"/>
                                            </p:txEl>
                                          </p:spTgt>
                                        </p:tgtEl>
                                        <p:attrNameLst>
                                          <p:attrName>style.visibility</p:attrName>
                                        </p:attrNameLst>
                                      </p:cBhvr>
                                      <p:to>
                                        <p:strVal val="visible"/>
                                      </p:to>
                                    </p:set>
                                    <p:anim calcmode="lin" valueType="num">
                                      <p:cBhvr>
                                        <p:cTn id="79" dur="1000" fill="hold"/>
                                        <p:tgtEl>
                                          <p:spTgt spid="12">
                                            <p:txEl>
                                              <p:pRg st="9" end="9"/>
                                            </p:txEl>
                                          </p:spTgt>
                                        </p:tgtEl>
                                        <p:attrNameLst>
                                          <p:attrName>ppt_w</p:attrName>
                                        </p:attrNameLst>
                                      </p:cBhvr>
                                      <p:tavLst>
                                        <p:tav tm="0">
                                          <p:val>
                                            <p:strVal val="#ppt_w*2.5"/>
                                          </p:val>
                                        </p:tav>
                                        <p:tav tm="100000">
                                          <p:val>
                                            <p:strVal val="#ppt_w"/>
                                          </p:val>
                                        </p:tav>
                                      </p:tavLst>
                                    </p:anim>
                                    <p:anim calcmode="lin" valueType="num">
                                      <p:cBhvr>
                                        <p:cTn id="80" dur="1000" fill="hold"/>
                                        <p:tgtEl>
                                          <p:spTgt spid="12">
                                            <p:txEl>
                                              <p:pRg st="9" end="9"/>
                                            </p:txEl>
                                          </p:spTgt>
                                        </p:tgtEl>
                                        <p:attrNameLst>
                                          <p:attrName>ppt_h</p:attrName>
                                        </p:attrNameLst>
                                      </p:cBhvr>
                                      <p:tavLst>
                                        <p:tav tm="0">
                                          <p:val>
                                            <p:strVal val="#ppt_h*0.01"/>
                                          </p:val>
                                        </p:tav>
                                        <p:tav tm="100000">
                                          <p:val>
                                            <p:strVal val="#ppt_h"/>
                                          </p:val>
                                        </p:tav>
                                      </p:tavLst>
                                    </p:anim>
                                    <p:anim calcmode="lin" valueType="num">
                                      <p:cBhvr>
                                        <p:cTn id="81"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12">
                                            <p:txEl>
                                              <p:pRg st="9" end="9"/>
                                            </p:txEl>
                                          </p:spTgt>
                                        </p:tgtEl>
                                        <p:attrNameLst>
                                          <p:attrName>ppt_y</p:attrName>
                                        </p:attrNameLst>
                                      </p:cBhvr>
                                      <p:tavLst>
                                        <p:tav tm="0">
                                          <p:val>
                                            <p:strVal val="#ppt_h+1"/>
                                          </p:val>
                                        </p:tav>
                                        <p:tav tm="100000">
                                          <p:val>
                                            <p:strVal val="#ppt_y"/>
                                          </p:val>
                                        </p:tav>
                                      </p:tavLst>
                                    </p:anim>
                                    <p:animEffect transition="in" filter="fade">
                                      <p:cBhvr>
                                        <p:cTn id="83" dur="1000"/>
                                        <p:tgtEl>
                                          <p:spTgt spid="12">
                                            <p:txEl>
                                              <p:pRg st="9" end="9"/>
                                            </p:txEl>
                                          </p:spTgt>
                                        </p:tgtEl>
                                      </p:cBhvr>
                                    </p:animEffect>
                                  </p:childTnLst>
                                </p:cTn>
                              </p:par>
                              <p:par>
                                <p:cTn id="84" presetID="58" presetClass="entr" presetSubtype="0" accel="100000" fill="hold" nodeType="withEffect">
                                  <p:stCondLst>
                                    <p:cond delay="0"/>
                                  </p:stCondLst>
                                  <p:childTnLst>
                                    <p:set>
                                      <p:cBhvr>
                                        <p:cTn id="85" dur="1" fill="hold">
                                          <p:stCondLst>
                                            <p:cond delay="0"/>
                                          </p:stCondLst>
                                        </p:cTn>
                                        <p:tgtEl>
                                          <p:spTgt spid="12">
                                            <p:txEl>
                                              <p:pRg st="10" end="10"/>
                                            </p:txEl>
                                          </p:spTgt>
                                        </p:tgtEl>
                                        <p:attrNameLst>
                                          <p:attrName>style.visibility</p:attrName>
                                        </p:attrNameLst>
                                      </p:cBhvr>
                                      <p:to>
                                        <p:strVal val="visible"/>
                                      </p:to>
                                    </p:set>
                                    <p:anim calcmode="lin" valueType="num">
                                      <p:cBhvr>
                                        <p:cTn id="86" dur="1000" fill="hold"/>
                                        <p:tgtEl>
                                          <p:spTgt spid="12">
                                            <p:txEl>
                                              <p:pRg st="10" end="10"/>
                                            </p:txEl>
                                          </p:spTgt>
                                        </p:tgtEl>
                                        <p:attrNameLst>
                                          <p:attrName>ppt_w</p:attrName>
                                        </p:attrNameLst>
                                      </p:cBhvr>
                                      <p:tavLst>
                                        <p:tav tm="0">
                                          <p:val>
                                            <p:strVal val="#ppt_w*2.5"/>
                                          </p:val>
                                        </p:tav>
                                        <p:tav tm="100000">
                                          <p:val>
                                            <p:strVal val="#ppt_w"/>
                                          </p:val>
                                        </p:tav>
                                      </p:tavLst>
                                    </p:anim>
                                    <p:anim calcmode="lin" valueType="num">
                                      <p:cBhvr>
                                        <p:cTn id="87" dur="1000" fill="hold"/>
                                        <p:tgtEl>
                                          <p:spTgt spid="12">
                                            <p:txEl>
                                              <p:pRg st="10" end="10"/>
                                            </p:txEl>
                                          </p:spTgt>
                                        </p:tgtEl>
                                        <p:attrNameLst>
                                          <p:attrName>ppt_h</p:attrName>
                                        </p:attrNameLst>
                                      </p:cBhvr>
                                      <p:tavLst>
                                        <p:tav tm="0">
                                          <p:val>
                                            <p:strVal val="#ppt_h*0.01"/>
                                          </p:val>
                                        </p:tav>
                                        <p:tav tm="100000">
                                          <p:val>
                                            <p:strVal val="#ppt_h"/>
                                          </p:val>
                                        </p:tav>
                                      </p:tavLst>
                                    </p:anim>
                                    <p:anim calcmode="lin" valueType="num">
                                      <p:cBhvr>
                                        <p:cTn id="88"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12">
                                            <p:txEl>
                                              <p:pRg st="10" end="10"/>
                                            </p:txEl>
                                          </p:spTgt>
                                        </p:tgtEl>
                                        <p:attrNameLst>
                                          <p:attrName>ppt_y</p:attrName>
                                        </p:attrNameLst>
                                      </p:cBhvr>
                                      <p:tavLst>
                                        <p:tav tm="0">
                                          <p:val>
                                            <p:strVal val="#ppt_h+1"/>
                                          </p:val>
                                        </p:tav>
                                        <p:tav tm="100000">
                                          <p:val>
                                            <p:strVal val="#ppt_y"/>
                                          </p:val>
                                        </p:tav>
                                      </p:tavLst>
                                    </p:anim>
                                    <p:animEffect transition="in" filter="fade">
                                      <p:cBhvr>
                                        <p:cTn id="90" dur="1000"/>
                                        <p:tgtEl>
                                          <p:spTgt spid="12">
                                            <p:txEl>
                                              <p:pRg st="10" end="10"/>
                                            </p:txEl>
                                          </p:spTgt>
                                        </p:tgtEl>
                                      </p:cBhvr>
                                    </p:animEffect>
                                  </p:childTnLst>
                                </p:cTn>
                              </p:par>
                              <p:par>
                                <p:cTn id="91" presetID="58" presetClass="entr" presetSubtype="0" accel="100000" fill="hold" nodeType="withEffect">
                                  <p:stCondLst>
                                    <p:cond delay="0"/>
                                  </p:stCondLst>
                                  <p:childTnLst>
                                    <p:set>
                                      <p:cBhvr>
                                        <p:cTn id="92" dur="1" fill="hold">
                                          <p:stCondLst>
                                            <p:cond delay="0"/>
                                          </p:stCondLst>
                                        </p:cTn>
                                        <p:tgtEl>
                                          <p:spTgt spid="12">
                                            <p:txEl>
                                              <p:pRg st="11" end="11"/>
                                            </p:txEl>
                                          </p:spTgt>
                                        </p:tgtEl>
                                        <p:attrNameLst>
                                          <p:attrName>style.visibility</p:attrName>
                                        </p:attrNameLst>
                                      </p:cBhvr>
                                      <p:to>
                                        <p:strVal val="visible"/>
                                      </p:to>
                                    </p:set>
                                    <p:anim calcmode="lin" valueType="num">
                                      <p:cBhvr>
                                        <p:cTn id="93" dur="1000" fill="hold"/>
                                        <p:tgtEl>
                                          <p:spTgt spid="12">
                                            <p:txEl>
                                              <p:pRg st="11" end="11"/>
                                            </p:txEl>
                                          </p:spTgt>
                                        </p:tgtEl>
                                        <p:attrNameLst>
                                          <p:attrName>ppt_w</p:attrName>
                                        </p:attrNameLst>
                                      </p:cBhvr>
                                      <p:tavLst>
                                        <p:tav tm="0">
                                          <p:val>
                                            <p:strVal val="#ppt_w*2.5"/>
                                          </p:val>
                                        </p:tav>
                                        <p:tav tm="100000">
                                          <p:val>
                                            <p:strVal val="#ppt_w"/>
                                          </p:val>
                                        </p:tav>
                                      </p:tavLst>
                                    </p:anim>
                                    <p:anim calcmode="lin" valueType="num">
                                      <p:cBhvr>
                                        <p:cTn id="94" dur="1000" fill="hold"/>
                                        <p:tgtEl>
                                          <p:spTgt spid="12">
                                            <p:txEl>
                                              <p:pRg st="11" end="11"/>
                                            </p:txEl>
                                          </p:spTgt>
                                        </p:tgtEl>
                                        <p:attrNameLst>
                                          <p:attrName>ppt_h</p:attrName>
                                        </p:attrNameLst>
                                      </p:cBhvr>
                                      <p:tavLst>
                                        <p:tav tm="0">
                                          <p:val>
                                            <p:strVal val="#ppt_h*0.01"/>
                                          </p:val>
                                        </p:tav>
                                        <p:tav tm="100000">
                                          <p:val>
                                            <p:strVal val="#ppt_h"/>
                                          </p:val>
                                        </p:tav>
                                      </p:tavLst>
                                    </p:anim>
                                    <p:anim calcmode="lin" valueType="num">
                                      <p:cBhvr>
                                        <p:cTn id="95"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12">
                                            <p:txEl>
                                              <p:pRg st="11" end="11"/>
                                            </p:txEl>
                                          </p:spTgt>
                                        </p:tgtEl>
                                        <p:attrNameLst>
                                          <p:attrName>ppt_y</p:attrName>
                                        </p:attrNameLst>
                                      </p:cBhvr>
                                      <p:tavLst>
                                        <p:tav tm="0">
                                          <p:val>
                                            <p:strVal val="#ppt_h+1"/>
                                          </p:val>
                                        </p:tav>
                                        <p:tav tm="100000">
                                          <p:val>
                                            <p:strVal val="#ppt_y"/>
                                          </p:val>
                                        </p:tav>
                                      </p:tavLst>
                                    </p:anim>
                                    <p:animEffect transition="in" filter="fade">
                                      <p:cBhvr>
                                        <p:cTn id="97" dur="1000"/>
                                        <p:tgtEl>
                                          <p:spTgt spid="12">
                                            <p:txEl>
                                              <p:pRg st="11" end="11"/>
                                            </p:txEl>
                                          </p:spTgt>
                                        </p:tgtEl>
                                      </p:cBhvr>
                                    </p:animEffect>
                                  </p:childTnLst>
                                </p:cTn>
                              </p:par>
                              <p:par>
                                <p:cTn id="98" presetID="58" presetClass="entr" presetSubtype="0" accel="100000" fill="hold" nodeType="withEffect">
                                  <p:stCondLst>
                                    <p:cond delay="0"/>
                                  </p:stCondLst>
                                  <p:childTnLst>
                                    <p:set>
                                      <p:cBhvr>
                                        <p:cTn id="99" dur="1" fill="hold">
                                          <p:stCondLst>
                                            <p:cond delay="0"/>
                                          </p:stCondLst>
                                        </p:cTn>
                                        <p:tgtEl>
                                          <p:spTgt spid="12">
                                            <p:txEl>
                                              <p:pRg st="12" end="12"/>
                                            </p:txEl>
                                          </p:spTgt>
                                        </p:tgtEl>
                                        <p:attrNameLst>
                                          <p:attrName>style.visibility</p:attrName>
                                        </p:attrNameLst>
                                      </p:cBhvr>
                                      <p:to>
                                        <p:strVal val="visible"/>
                                      </p:to>
                                    </p:set>
                                    <p:anim calcmode="lin" valueType="num">
                                      <p:cBhvr>
                                        <p:cTn id="100" dur="1000" fill="hold"/>
                                        <p:tgtEl>
                                          <p:spTgt spid="12">
                                            <p:txEl>
                                              <p:pRg st="12" end="12"/>
                                            </p:txEl>
                                          </p:spTgt>
                                        </p:tgtEl>
                                        <p:attrNameLst>
                                          <p:attrName>ppt_w</p:attrName>
                                        </p:attrNameLst>
                                      </p:cBhvr>
                                      <p:tavLst>
                                        <p:tav tm="0">
                                          <p:val>
                                            <p:strVal val="#ppt_w*2.5"/>
                                          </p:val>
                                        </p:tav>
                                        <p:tav tm="100000">
                                          <p:val>
                                            <p:strVal val="#ppt_w"/>
                                          </p:val>
                                        </p:tav>
                                      </p:tavLst>
                                    </p:anim>
                                    <p:anim calcmode="lin" valueType="num">
                                      <p:cBhvr>
                                        <p:cTn id="101" dur="1000" fill="hold"/>
                                        <p:tgtEl>
                                          <p:spTgt spid="12">
                                            <p:txEl>
                                              <p:pRg st="12" end="12"/>
                                            </p:txEl>
                                          </p:spTgt>
                                        </p:tgtEl>
                                        <p:attrNameLst>
                                          <p:attrName>ppt_h</p:attrName>
                                        </p:attrNameLst>
                                      </p:cBhvr>
                                      <p:tavLst>
                                        <p:tav tm="0">
                                          <p:val>
                                            <p:strVal val="#ppt_h*0.01"/>
                                          </p:val>
                                        </p:tav>
                                        <p:tav tm="100000">
                                          <p:val>
                                            <p:strVal val="#ppt_h"/>
                                          </p:val>
                                        </p:tav>
                                      </p:tavLst>
                                    </p:anim>
                                    <p:anim calcmode="lin" valueType="num">
                                      <p:cBhvr>
                                        <p:cTn id="102" dur="1000" fill="hold"/>
                                        <p:tgtEl>
                                          <p:spTgt spid="12">
                                            <p:txEl>
                                              <p:pRg st="12" end="12"/>
                                            </p:txEl>
                                          </p:spTgt>
                                        </p:tgtEl>
                                        <p:attrNameLst>
                                          <p:attrName>ppt_x</p:attrName>
                                        </p:attrNameLst>
                                      </p:cBhvr>
                                      <p:tavLst>
                                        <p:tav tm="0">
                                          <p:val>
                                            <p:strVal val="#ppt_x"/>
                                          </p:val>
                                        </p:tav>
                                        <p:tav tm="100000">
                                          <p:val>
                                            <p:strVal val="#ppt_x"/>
                                          </p:val>
                                        </p:tav>
                                      </p:tavLst>
                                    </p:anim>
                                    <p:anim calcmode="lin" valueType="num">
                                      <p:cBhvr>
                                        <p:cTn id="103" dur="1000" fill="hold"/>
                                        <p:tgtEl>
                                          <p:spTgt spid="12">
                                            <p:txEl>
                                              <p:pRg st="12" end="12"/>
                                            </p:txEl>
                                          </p:spTgt>
                                        </p:tgtEl>
                                        <p:attrNameLst>
                                          <p:attrName>ppt_y</p:attrName>
                                        </p:attrNameLst>
                                      </p:cBhvr>
                                      <p:tavLst>
                                        <p:tav tm="0">
                                          <p:val>
                                            <p:strVal val="#ppt_h+1"/>
                                          </p:val>
                                        </p:tav>
                                        <p:tav tm="100000">
                                          <p:val>
                                            <p:strVal val="#ppt_y"/>
                                          </p:val>
                                        </p:tav>
                                      </p:tavLst>
                                    </p:anim>
                                    <p:animEffect transition="in" filter="fade">
                                      <p:cBhvr>
                                        <p:cTn id="104" dur="1000"/>
                                        <p:tgtEl>
                                          <p:spTgt spid="12">
                                            <p:txEl>
                                              <p:pRg st="12" end="12"/>
                                            </p:txEl>
                                          </p:spTgt>
                                        </p:tgtEl>
                                      </p:cBhvr>
                                    </p:animEffect>
                                  </p:childTnLst>
                                </p:cTn>
                              </p:par>
                              <p:par>
                                <p:cTn id="105" presetID="58" presetClass="entr" presetSubtype="0" accel="100000" fill="hold" nodeType="withEffect">
                                  <p:stCondLst>
                                    <p:cond delay="0"/>
                                  </p:stCondLst>
                                  <p:childTnLst>
                                    <p:set>
                                      <p:cBhvr>
                                        <p:cTn id="106" dur="1" fill="hold">
                                          <p:stCondLst>
                                            <p:cond delay="0"/>
                                          </p:stCondLst>
                                        </p:cTn>
                                        <p:tgtEl>
                                          <p:spTgt spid="12">
                                            <p:txEl>
                                              <p:pRg st="13" end="13"/>
                                            </p:txEl>
                                          </p:spTgt>
                                        </p:tgtEl>
                                        <p:attrNameLst>
                                          <p:attrName>style.visibility</p:attrName>
                                        </p:attrNameLst>
                                      </p:cBhvr>
                                      <p:to>
                                        <p:strVal val="visible"/>
                                      </p:to>
                                    </p:set>
                                    <p:anim calcmode="lin" valueType="num">
                                      <p:cBhvr>
                                        <p:cTn id="107" dur="1000" fill="hold"/>
                                        <p:tgtEl>
                                          <p:spTgt spid="12">
                                            <p:txEl>
                                              <p:pRg st="13" end="13"/>
                                            </p:txEl>
                                          </p:spTgt>
                                        </p:tgtEl>
                                        <p:attrNameLst>
                                          <p:attrName>ppt_w</p:attrName>
                                        </p:attrNameLst>
                                      </p:cBhvr>
                                      <p:tavLst>
                                        <p:tav tm="0">
                                          <p:val>
                                            <p:strVal val="#ppt_w*2.5"/>
                                          </p:val>
                                        </p:tav>
                                        <p:tav tm="100000">
                                          <p:val>
                                            <p:strVal val="#ppt_w"/>
                                          </p:val>
                                        </p:tav>
                                      </p:tavLst>
                                    </p:anim>
                                    <p:anim calcmode="lin" valueType="num">
                                      <p:cBhvr>
                                        <p:cTn id="108" dur="1000" fill="hold"/>
                                        <p:tgtEl>
                                          <p:spTgt spid="12">
                                            <p:txEl>
                                              <p:pRg st="13" end="13"/>
                                            </p:txEl>
                                          </p:spTgt>
                                        </p:tgtEl>
                                        <p:attrNameLst>
                                          <p:attrName>ppt_h</p:attrName>
                                        </p:attrNameLst>
                                      </p:cBhvr>
                                      <p:tavLst>
                                        <p:tav tm="0">
                                          <p:val>
                                            <p:strVal val="#ppt_h*0.01"/>
                                          </p:val>
                                        </p:tav>
                                        <p:tav tm="100000">
                                          <p:val>
                                            <p:strVal val="#ppt_h"/>
                                          </p:val>
                                        </p:tav>
                                      </p:tavLst>
                                    </p:anim>
                                    <p:anim calcmode="lin" valueType="num">
                                      <p:cBhvr>
                                        <p:cTn id="109" dur="10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110" dur="1000" fill="hold"/>
                                        <p:tgtEl>
                                          <p:spTgt spid="12">
                                            <p:txEl>
                                              <p:pRg st="13" end="13"/>
                                            </p:txEl>
                                          </p:spTgt>
                                        </p:tgtEl>
                                        <p:attrNameLst>
                                          <p:attrName>ppt_y</p:attrName>
                                        </p:attrNameLst>
                                      </p:cBhvr>
                                      <p:tavLst>
                                        <p:tav tm="0">
                                          <p:val>
                                            <p:strVal val="#ppt_h+1"/>
                                          </p:val>
                                        </p:tav>
                                        <p:tav tm="100000">
                                          <p:val>
                                            <p:strVal val="#ppt_y"/>
                                          </p:val>
                                        </p:tav>
                                      </p:tavLst>
                                    </p:anim>
                                    <p:animEffect transition="in" filter="fade">
                                      <p:cBhvr>
                                        <p:cTn id="111" dur="1000"/>
                                        <p:tgtEl>
                                          <p:spTgt spid="12">
                                            <p:txEl>
                                              <p:pRg st="13" end="13"/>
                                            </p:txEl>
                                          </p:spTgt>
                                        </p:tgtEl>
                                      </p:cBhvr>
                                    </p:animEffect>
                                  </p:childTnLst>
                                </p:cTn>
                              </p:par>
                              <p:par>
                                <p:cTn id="112" presetID="58" presetClass="entr" presetSubtype="0" accel="100000" fill="hold" nodeType="withEffect">
                                  <p:stCondLst>
                                    <p:cond delay="0"/>
                                  </p:stCondLst>
                                  <p:childTnLst>
                                    <p:set>
                                      <p:cBhvr>
                                        <p:cTn id="113" dur="1" fill="hold">
                                          <p:stCondLst>
                                            <p:cond delay="0"/>
                                          </p:stCondLst>
                                        </p:cTn>
                                        <p:tgtEl>
                                          <p:spTgt spid="12">
                                            <p:txEl>
                                              <p:pRg st="14" end="14"/>
                                            </p:txEl>
                                          </p:spTgt>
                                        </p:tgtEl>
                                        <p:attrNameLst>
                                          <p:attrName>style.visibility</p:attrName>
                                        </p:attrNameLst>
                                      </p:cBhvr>
                                      <p:to>
                                        <p:strVal val="visible"/>
                                      </p:to>
                                    </p:set>
                                    <p:anim calcmode="lin" valueType="num">
                                      <p:cBhvr>
                                        <p:cTn id="114" dur="1000" fill="hold"/>
                                        <p:tgtEl>
                                          <p:spTgt spid="12">
                                            <p:txEl>
                                              <p:pRg st="14" end="14"/>
                                            </p:txEl>
                                          </p:spTgt>
                                        </p:tgtEl>
                                        <p:attrNameLst>
                                          <p:attrName>ppt_w</p:attrName>
                                        </p:attrNameLst>
                                      </p:cBhvr>
                                      <p:tavLst>
                                        <p:tav tm="0">
                                          <p:val>
                                            <p:strVal val="#ppt_w*2.5"/>
                                          </p:val>
                                        </p:tav>
                                        <p:tav tm="100000">
                                          <p:val>
                                            <p:strVal val="#ppt_w"/>
                                          </p:val>
                                        </p:tav>
                                      </p:tavLst>
                                    </p:anim>
                                    <p:anim calcmode="lin" valueType="num">
                                      <p:cBhvr>
                                        <p:cTn id="115" dur="1000" fill="hold"/>
                                        <p:tgtEl>
                                          <p:spTgt spid="12">
                                            <p:txEl>
                                              <p:pRg st="14" end="14"/>
                                            </p:txEl>
                                          </p:spTgt>
                                        </p:tgtEl>
                                        <p:attrNameLst>
                                          <p:attrName>ppt_h</p:attrName>
                                        </p:attrNameLst>
                                      </p:cBhvr>
                                      <p:tavLst>
                                        <p:tav tm="0">
                                          <p:val>
                                            <p:strVal val="#ppt_h*0.01"/>
                                          </p:val>
                                        </p:tav>
                                        <p:tav tm="100000">
                                          <p:val>
                                            <p:strVal val="#ppt_h"/>
                                          </p:val>
                                        </p:tav>
                                      </p:tavLst>
                                    </p:anim>
                                    <p:anim calcmode="lin" valueType="num">
                                      <p:cBhvr>
                                        <p:cTn id="116" dur="1000" fill="hold"/>
                                        <p:tgtEl>
                                          <p:spTgt spid="12">
                                            <p:txEl>
                                              <p:pRg st="14" end="14"/>
                                            </p:txEl>
                                          </p:spTgt>
                                        </p:tgtEl>
                                        <p:attrNameLst>
                                          <p:attrName>ppt_x</p:attrName>
                                        </p:attrNameLst>
                                      </p:cBhvr>
                                      <p:tavLst>
                                        <p:tav tm="0">
                                          <p:val>
                                            <p:strVal val="#ppt_x"/>
                                          </p:val>
                                        </p:tav>
                                        <p:tav tm="100000">
                                          <p:val>
                                            <p:strVal val="#ppt_x"/>
                                          </p:val>
                                        </p:tav>
                                      </p:tavLst>
                                    </p:anim>
                                    <p:anim calcmode="lin" valueType="num">
                                      <p:cBhvr>
                                        <p:cTn id="117" dur="1000" fill="hold"/>
                                        <p:tgtEl>
                                          <p:spTgt spid="12">
                                            <p:txEl>
                                              <p:pRg st="14" end="14"/>
                                            </p:txEl>
                                          </p:spTgt>
                                        </p:tgtEl>
                                        <p:attrNameLst>
                                          <p:attrName>ppt_y</p:attrName>
                                        </p:attrNameLst>
                                      </p:cBhvr>
                                      <p:tavLst>
                                        <p:tav tm="0">
                                          <p:val>
                                            <p:strVal val="#ppt_h+1"/>
                                          </p:val>
                                        </p:tav>
                                        <p:tav tm="100000">
                                          <p:val>
                                            <p:strVal val="#ppt_y"/>
                                          </p:val>
                                        </p:tav>
                                      </p:tavLst>
                                    </p:anim>
                                    <p:animEffect transition="in" filter="fade">
                                      <p:cBhvr>
                                        <p:cTn id="118" dur="1000"/>
                                        <p:tgtEl>
                                          <p:spTgt spid="12">
                                            <p:txEl>
                                              <p:pRg st="14" end="14"/>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8" presetClass="entr" presetSubtype="0" accel="100000" fill="hold" nodeType="clickEffect">
                                  <p:stCondLst>
                                    <p:cond delay="0"/>
                                  </p:stCondLst>
                                  <p:childTnLst>
                                    <p:set>
                                      <p:cBhvr>
                                        <p:cTn id="122" dur="1" fill="hold">
                                          <p:stCondLst>
                                            <p:cond delay="0"/>
                                          </p:stCondLst>
                                        </p:cTn>
                                        <p:tgtEl>
                                          <p:spTgt spid="17">
                                            <p:txEl>
                                              <p:pRg st="0" end="0"/>
                                            </p:txEl>
                                          </p:spTgt>
                                        </p:tgtEl>
                                        <p:attrNameLst>
                                          <p:attrName>style.visibility</p:attrName>
                                        </p:attrNameLst>
                                      </p:cBhvr>
                                      <p:to>
                                        <p:strVal val="visible"/>
                                      </p:to>
                                    </p:set>
                                    <p:anim calcmode="lin" valueType="num">
                                      <p:cBhvr>
                                        <p:cTn id="123" dur="1000" fill="hold"/>
                                        <p:tgtEl>
                                          <p:spTgt spid="17">
                                            <p:txEl>
                                              <p:pRg st="0" end="0"/>
                                            </p:txEl>
                                          </p:spTgt>
                                        </p:tgtEl>
                                        <p:attrNameLst>
                                          <p:attrName>ppt_w</p:attrName>
                                        </p:attrNameLst>
                                      </p:cBhvr>
                                      <p:tavLst>
                                        <p:tav tm="0">
                                          <p:val>
                                            <p:strVal val="#ppt_w*2.5"/>
                                          </p:val>
                                        </p:tav>
                                        <p:tav tm="100000">
                                          <p:val>
                                            <p:strVal val="#ppt_w"/>
                                          </p:val>
                                        </p:tav>
                                      </p:tavLst>
                                    </p:anim>
                                    <p:anim calcmode="lin" valueType="num">
                                      <p:cBhvr>
                                        <p:cTn id="124" dur="1000" fill="hold"/>
                                        <p:tgtEl>
                                          <p:spTgt spid="17">
                                            <p:txEl>
                                              <p:pRg st="0" end="0"/>
                                            </p:txEl>
                                          </p:spTgt>
                                        </p:tgtEl>
                                        <p:attrNameLst>
                                          <p:attrName>ppt_h</p:attrName>
                                        </p:attrNameLst>
                                      </p:cBhvr>
                                      <p:tavLst>
                                        <p:tav tm="0">
                                          <p:val>
                                            <p:strVal val="#ppt_h*0.01"/>
                                          </p:val>
                                        </p:tav>
                                        <p:tav tm="100000">
                                          <p:val>
                                            <p:strVal val="#ppt_h"/>
                                          </p:val>
                                        </p:tav>
                                      </p:tavLst>
                                    </p:anim>
                                    <p:anim calcmode="lin" valueType="num">
                                      <p:cBhvr>
                                        <p:cTn id="12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17">
                                            <p:txEl>
                                              <p:pRg st="0" end="0"/>
                                            </p:txEl>
                                          </p:spTgt>
                                        </p:tgtEl>
                                        <p:attrNameLst>
                                          <p:attrName>ppt_y</p:attrName>
                                        </p:attrNameLst>
                                      </p:cBhvr>
                                      <p:tavLst>
                                        <p:tav tm="0">
                                          <p:val>
                                            <p:strVal val="#ppt_h+1"/>
                                          </p:val>
                                        </p:tav>
                                        <p:tav tm="100000">
                                          <p:val>
                                            <p:strVal val="#ppt_y"/>
                                          </p:val>
                                        </p:tav>
                                      </p:tavLst>
                                    </p:anim>
                                    <p:animEffect transition="in" filter="fade">
                                      <p:cBhvr>
                                        <p:cTn id="127" dur="1000"/>
                                        <p:tgtEl>
                                          <p:spTgt spid="17">
                                            <p:txEl>
                                              <p:pRg st="0" end="0"/>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8" presetClass="entr" presetSubtype="0" accel="100000" fill="hold" nodeType="clickEffect">
                                  <p:stCondLst>
                                    <p:cond delay="0"/>
                                  </p:stCondLst>
                                  <p:childTnLst>
                                    <p:set>
                                      <p:cBhvr>
                                        <p:cTn id="131" dur="1" fill="hold">
                                          <p:stCondLst>
                                            <p:cond delay="0"/>
                                          </p:stCondLst>
                                        </p:cTn>
                                        <p:tgtEl>
                                          <p:spTgt spid="17">
                                            <p:txEl>
                                              <p:pRg st="1" end="1"/>
                                            </p:txEl>
                                          </p:spTgt>
                                        </p:tgtEl>
                                        <p:attrNameLst>
                                          <p:attrName>style.visibility</p:attrName>
                                        </p:attrNameLst>
                                      </p:cBhvr>
                                      <p:to>
                                        <p:strVal val="visible"/>
                                      </p:to>
                                    </p:set>
                                    <p:anim calcmode="lin" valueType="num">
                                      <p:cBhvr>
                                        <p:cTn id="132" dur="1000" fill="hold"/>
                                        <p:tgtEl>
                                          <p:spTgt spid="17">
                                            <p:txEl>
                                              <p:pRg st="1" end="1"/>
                                            </p:txEl>
                                          </p:spTgt>
                                        </p:tgtEl>
                                        <p:attrNameLst>
                                          <p:attrName>ppt_w</p:attrName>
                                        </p:attrNameLst>
                                      </p:cBhvr>
                                      <p:tavLst>
                                        <p:tav tm="0">
                                          <p:val>
                                            <p:strVal val="#ppt_w*2.5"/>
                                          </p:val>
                                        </p:tav>
                                        <p:tav tm="100000">
                                          <p:val>
                                            <p:strVal val="#ppt_w"/>
                                          </p:val>
                                        </p:tav>
                                      </p:tavLst>
                                    </p:anim>
                                    <p:anim calcmode="lin" valueType="num">
                                      <p:cBhvr>
                                        <p:cTn id="133" dur="1000" fill="hold"/>
                                        <p:tgtEl>
                                          <p:spTgt spid="17">
                                            <p:txEl>
                                              <p:pRg st="1" end="1"/>
                                            </p:txEl>
                                          </p:spTgt>
                                        </p:tgtEl>
                                        <p:attrNameLst>
                                          <p:attrName>ppt_h</p:attrName>
                                        </p:attrNameLst>
                                      </p:cBhvr>
                                      <p:tavLst>
                                        <p:tav tm="0">
                                          <p:val>
                                            <p:strVal val="#ppt_h*0.01"/>
                                          </p:val>
                                        </p:tav>
                                        <p:tav tm="100000">
                                          <p:val>
                                            <p:strVal val="#ppt_h"/>
                                          </p:val>
                                        </p:tav>
                                      </p:tavLst>
                                    </p:anim>
                                    <p:anim calcmode="lin" valueType="num">
                                      <p:cBhvr>
                                        <p:cTn id="134"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17">
                                            <p:txEl>
                                              <p:pRg st="1" end="1"/>
                                            </p:txEl>
                                          </p:spTgt>
                                        </p:tgtEl>
                                        <p:attrNameLst>
                                          <p:attrName>ppt_y</p:attrName>
                                        </p:attrNameLst>
                                      </p:cBhvr>
                                      <p:tavLst>
                                        <p:tav tm="0">
                                          <p:val>
                                            <p:strVal val="#ppt_h+1"/>
                                          </p:val>
                                        </p:tav>
                                        <p:tav tm="100000">
                                          <p:val>
                                            <p:strVal val="#ppt_y"/>
                                          </p:val>
                                        </p:tav>
                                      </p:tavLst>
                                    </p:anim>
                                    <p:animEffect transition="in" filter="fade">
                                      <p:cBhvr>
                                        <p:cTn id="136" dur="1000"/>
                                        <p:tgtEl>
                                          <p:spTgt spid="17">
                                            <p:txEl>
                                              <p:pRg st="1" end="1"/>
                                            </p:txEl>
                                          </p:spTgt>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0"/>
                                        </p:tgtEl>
                                        <p:attrNameLst>
                                          <p:attrName>style.visibility</p:attrName>
                                        </p:attrNameLst>
                                      </p:cBhvr>
                                      <p:to>
                                        <p:strVal val="visible"/>
                                      </p:to>
                                    </p:set>
                                    <p:animEffect transition="in" filter="fade">
                                      <p:cBhvr>
                                        <p:cTn id="1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400175" y="2209800"/>
            <a:ext cx="7362825"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solidFill>
                  <a:schemeClr val="bg1"/>
                </a:solidFill>
                <a:cs typeface="Times New Roman" pitchFamily="18" charset="0"/>
              </a:rPr>
              <a:t>Halal </a:t>
            </a:r>
            <a:r>
              <a:rPr lang="en-US" sz="2400" dirty="0"/>
              <a:t>modest fashion</a:t>
            </a:r>
            <a:endParaRPr lang="en-US" sz="2400" b="1" dirty="0">
              <a:solidFill>
                <a:schemeClr val="bg1"/>
              </a:solidFill>
              <a:cs typeface="Times New Roman" pitchFamily="18" charset="0"/>
            </a:endParaRPr>
          </a:p>
        </p:txBody>
      </p:sp>
      <p:sp>
        <p:nvSpPr>
          <p:cNvPr id="10" name="Freeform 9"/>
          <p:cNvSpPr/>
          <p:nvPr/>
        </p:nvSpPr>
        <p:spPr>
          <a:xfrm>
            <a:off x="1400175" y="2895600"/>
            <a:ext cx="7362825" cy="6000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nSpc>
                <a:spcPct val="150000"/>
              </a:lnSpc>
              <a:spcBef>
                <a:spcPts val="800"/>
              </a:spcBef>
              <a:defRPr/>
            </a:pPr>
            <a:r>
              <a:rPr lang="en-US" sz="2400" dirty="0"/>
              <a:t>Halal media and recreation</a:t>
            </a:r>
            <a:endParaRPr lang="en-US" sz="2400" dirty="0">
              <a:solidFill>
                <a:schemeClr val="bg1"/>
              </a:solidFill>
              <a:cs typeface="Times New Roman" pitchFamily="18" charset="0"/>
            </a:endParaRPr>
          </a:p>
        </p:txBody>
      </p:sp>
      <p:sp>
        <p:nvSpPr>
          <p:cNvPr id="13" name="Freeform 12"/>
          <p:cNvSpPr/>
          <p:nvPr/>
        </p:nvSpPr>
        <p:spPr>
          <a:xfrm>
            <a:off x="304800" y="152400"/>
            <a:ext cx="847090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Tourist/travel, fashion, media and recreation like:</a:t>
            </a:r>
          </a:p>
        </p:txBody>
      </p:sp>
      <p:sp>
        <p:nvSpPr>
          <p:cNvPr id="19" name="Freeform 18"/>
          <p:cNvSpPr/>
          <p:nvPr/>
        </p:nvSpPr>
        <p:spPr>
          <a:xfrm>
            <a:off x="1371600" y="847725"/>
            <a:ext cx="7362825"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Halal </a:t>
            </a:r>
            <a:r>
              <a:rPr lang="en-US" sz="2400" dirty="0">
                <a:solidFill>
                  <a:schemeClr val="bg1"/>
                </a:solidFill>
                <a:cs typeface="Times New Roman" pitchFamily="18" charset="0"/>
              </a:rPr>
              <a:t>Tourist/travel</a:t>
            </a:r>
          </a:p>
        </p:txBody>
      </p:sp>
      <p:sp>
        <p:nvSpPr>
          <p:cNvPr id="22" name="Freeform 21"/>
          <p:cNvSpPr/>
          <p:nvPr/>
        </p:nvSpPr>
        <p:spPr>
          <a:xfrm>
            <a:off x="1371600" y="1533525"/>
            <a:ext cx="7362825"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Halal </a:t>
            </a:r>
            <a:r>
              <a:rPr lang="en-US" sz="2400" dirty="0">
                <a:solidFill>
                  <a:schemeClr val="bg1"/>
                </a:solidFill>
                <a:cs typeface="Times New Roman" pitchFamily="18" charset="0"/>
              </a:rPr>
              <a:t>hospitals</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P spid="2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286000" y="5248275"/>
            <a:ext cx="4572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a:latin typeface="+mn-lt"/>
                <a:cs typeface="Times New Roman" pitchFamily="18" charset="0"/>
              </a:rPr>
              <a:t>,, </a:t>
            </a:r>
            <a:endParaRPr lang="en-US">
              <a:latin typeface="+mn-lt"/>
            </a:endParaRPr>
          </a:p>
        </p:txBody>
      </p:sp>
      <p:sp>
        <p:nvSpPr>
          <p:cNvPr id="3" name="Freeform 2"/>
          <p:cNvSpPr/>
          <p:nvPr/>
        </p:nvSpPr>
        <p:spPr>
          <a:xfrm>
            <a:off x="1454150" y="990600"/>
            <a:ext cx="7308850" cy="600075"/>
          </a:xfrm>
          <a:custGeom>
            <a:avLst/>
            <a:gdLst>
              <a:gd name="connsiteX0" fmla="*/ 0 w 7154576"/>
              <a:gd name="connsiteY0" fmla="*/ 0 h 599567"/>
              <a:gd name="connsiteX1" fmla="*/ 7154576 w 7154576"/>
              <a:gd name="connsiteY1" fmla="*/ 0 h 599567"/>
              <a:gd name="connsiteX2" fmla="*/ 7154576 w 7154576"/>
              <a:gd name="connsiteY2" fmla="*/ 599567 h 599567"/>
              <a:gd name="connsiteX3" fmla="*/ 0 w 7154576"/>
              <a:gd name="connsiteY3" fmla="*/ 599567 h 599567"/>
              <a:gd name="connsiteX4" fmla="*/ 0 w 7154576"/>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576" h="599567">
                <a:moveTo>
                  <a:pt x="0" y="0"/>
                </a:moveTo>
                <a:lnTo>
                  <a:pt x="7154576" y="0"/>
                </a:lnTo>
                <a:lnTo>
                  <a:pt x="7154576"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Halal logistics/fright</a:t>
            </a:r>
            <a:endParaRPr lang="en-US" sz="2400" b="1" dirty="0">
              <a:solidFill>
                <a:schemeClr val="bg1"/>
              </a:solidFill>
              <a:cs typeface="Times New Roman" pitchFamily="18" charset="0"/>
            </a:endParaRPr>
          </a:p>
        </p:txBody>
      </p:sp>
      <p:sp>
        <p:nvSpPr>
          <p:cNvPr id="4" name="Freeform 3"/>
          <p:cNvSpPr/>
          <p:nvPr/>
        </p:nvSpPr>
        <p:spPr>
          <a:xfrm>
            <a:off x="1454150" y="1600200"/>
            <a:ext cx="7308850" cy="600075"/>
          </a:xfrm>
          <a:custGeom>
            <a:avLst/>
            <a:gdLst>
              <a:gd name="connsiteX0" fmla="*/ 0 w 7249578"/>
              <a:gd name="connsiteY0" fmla="*/ 0 h 599567"/>
              <a:gd name="connsiteX1" fmla="*/ 7249578 w 7249578"/>
              <a:gd name="connsiteY1" fmla="*/ 0 h 599567"/>
              <a:gd name="connsiteX2" fmla="*/ 7249578 w 7249578"/>
              <a:gd name="connsiteY2" fmla="*/ 599567 h 599567"/>
              <a:gd name="connsiteX3" fmla="*/ 0 w 7249578"/>
              <a:gd name="connsiteY3" fmla="*/ 599567 h 599567"/>
              <a:gd name="connsiteX4" fmla="*/ 0 w 7249578"/>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578" h="599567">
                <a:moveTo>
                  <a:pt x="0" y="0"/>
                </a:moveTo>
                <a:lnTo>
                  <a:pt x="7249578" y="0"/>
                </a:lnTo>
                <a:lnTo>
                  <a:pt x="7249578"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algn="just">
              <a:lnSpc>
                <a:spcPct val="150000"/>
              </a:lnSpc>
              <a:defRPr/>
            </a:pPr>
            <a:r>
              <a:rPr lang="en-US" sz="2400" dirty="0">
                <a:cs typeface="Times New Roman" pitchFamily="18" charset="0"/>
              </a:rPr>
              <a:t>Halal Laboratories</a:t>
            </a:r>
            <a:endParaRPr lang="en-US" sz="2400" dirty="0">
              <a:solidFill>
                <a:schemeClr val="bg1"/>
              </a:solidFill>
              <a:cs typeface="Times New Roman" pitchFamily="18" charset="0"/>
            </a:endParaRPr>
          </a:p>
        </p:txBody>
      </p:sp>
      <p:sp>
        <p:nvSpPr>
          <p:cNvPr id="5" name="Freeform 4"/>
          <p:cNvSpPr/>
          <p:nvPr/>
        </p:nvSpPr>
        <p:spPr>
          <a:xfrm>
            <a:off x="1454150" y="2286000"/>
            <a:ext cx="7308850" cy="6000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Halal Techno-economic studies</a:t>
            </a:r>
            <a:endParaRPr lang="en-US" sz="2400" dirty="0">
              <a:solidFill>
                <a:schemeClr val="bg1"/>
              </a:solidFill>
              <a:cs typeface="Times New Roman" pitchFamily="18" charset="0"/>
            </a:endParaRPr>
          </a:p>
        </p:txBody>
      </p:sp>
      <p:sp>
        <p:nvSpPr>
          <p:cNvPr id="6" name="Freeform 5"/>
          <p:cNvSpPr/>
          <p:nvPr/>
        </p:nvSpPr>
        <p:spPr>
          <a:xfrm>
            <a:off x="1419225" y="2971800"/>
            <a:ext cx="73088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Halal training, workshops, conferences</a:t>
            </a:r>
            <a:endParaRPr lang="en-US" sz="2400" b="1" dirty="0">
              <a:solidFill>
                <a:schemeClr val="bg1"/>
              </a:solidFill>
              <a:cs typeface="Times New Roman" pitchFamily="18" charset="0"/>
            </a:endParaRPr>
          </a:p>
        </p:txBody>
      </p:sp>
      <p:sp>
        <p:nvSpPr>
          <p:cNvPr id="7" name="Freeform 6"/>
          <p:cNvSpPr/>
          <p:nvPr/>
        </p:nvSpPr>
        <p:spPr>
          <a:xfrm>
            <a:off x="304800" y="152400"/>
            <a:ext cx="84645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solidFill>
                  <a:schemeClr val="bg1"/>
                </a:solidFill>
                <a:cs typeface="Times New Roman" pitchFamily="18" charset="0"/>
              </a:rPr>
              <a:t>Supportive Halal services  like:</a:t>
            </a:r>
          </a:p>
        </p:txBody>
      </p:sp>
      <p:sp>
        <p:nvSpPr>
          <p:cNvPr id="8" name="Freeform 7"/>
          <p:cNvSpPr/>
          <p:nvPr/>
        </p:nvSpPr>
        <p:spPr>
          <a:xfrm>
            <a:off x="1425575" y="3657600"/>
            <a:ext cx="73088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Halal certification and auditing</a:t>
            </a:r>
            <a:endParaRPr lang="en-US" sz="2400" b="1" dirty="0">
              <a:solidFill>
                <a:schemeClr val="bg1"/>
              </a:solidFill>
              <a:cs typeface="Times New Roman" pitchFamily="18" charset="0"/>
            </a:endParaRPr>
          </a:p>
        </p:txBody>
      </p:sp>
      <p:sp>
        <p:nvSpPr>
          <p:cNvPr id="9" name="Freeform 8"/>
          <p:cNvSpPr/>
          <p:nvPr/>
        </p:nvSpPr>
        <p:spPr>
          <a:xfrm>
            <a:off x="1460500" y="4343400"/>
            <a:ext cx="7272338" cy="600075"/>
          </a:xfrm>
          <a:custGeom>
            <a:avLst/>
            <a:gdLst>
              <a:gd name="connsiteX0" fmla="*/ 0 w 7547119"/>
              <a:gd name="connsiteY0" fmla="*/ 0 h 599567"/>
              <a:gd name="connsiteX1" fmla="*/ 7547119 w 7547119"/>
              <a:gd name="connsiteY1" fmla="*/ 0 h 599567"/>
              <a:gd name="connsiteX2" fmla="*/ 7547119 w 7547119"/>
              <a:gd name="connsiteY2" fmla="*/ 599567 h 599567"/>
              <a:gd name="connsiteX3" fmla="*/ 0 w 7547119"/>
              <a:gd name="connsiteY3" fmla="*/ 599567 h 599567"/>
              <a:gd name="connsiteX4" fmla="*/ 0 w 7547119"/>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119" h="599567">
                <a:moveTo>
                  <a:pt x="0" y="0"/>
                </a:moveTo>
                <a:lnTo>
                  <a:pt x="7547119" y="0"/>
                </a:lnTo>
                <a:lnTo>
                  <a:pt x="7547119"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Halal traceability/</a:t>
            </a:r>
            <a:r>
              <a:rPr lang="en-US" sz="2400" dirty="0" err="1">
                <a:cs typeface="Times New Roman" pitchFamily="18" charset="0"/>
              </a:rPr>
              <a:t>HalalHaccp</a:t>
            </a:r>
            <a:endParaRPr lang="en-US" sz="2400" dirty="0">
              <a:solidFill>
                <a:schemeClr val="bg1"/>
              </a:solidFill>
              <a:cs typeface="Times New Roman" pitchFamily="18" charset="0"/>
            </a:endParaRPr>
          </a:p>
        </p:txBody>
      </p:sp>
      <p:sp>
        <p:nvSpPr>
          <p:cNvPr id="10" name="Freeform 9"/>
          <p:cNvSpPr/>
          <p:nvPr/>
        </p:nvSpPr>
        <p:spPr>
          <a:xfrm>
            <a:off x="1425575" y="5029200"/>
            <a:ext cx="73088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Halal cleansing services</a:t>
            </a:r>
            <a:endParaRPr lang="en-US" sz="2400" b="1" dirty="0">
              <a:solidFill>
                <a:schemeClr val="bg1"/>
              </a:solidFill>
              <a:cs typeface="Times New Roman" pitchFamily="18" charset="0"/>
            </a:endParaRPr>
          </a:p>
        </p:txBody>
      </p:sp>
      <p:sp>
        <p:nvSpPr>
          <p:cNvPr id="11" name="Freeform 10"/>
          <p:cNvSpPr/>
          <p:nvPr/>
        </p:nvSpPr>
        <p:spPr>
          <a:xfrm>
            <a:off x="1431925" y="5638800"/>
            <a:ext cx="7308850" cy="600075"/>
          </a:xfrm>
          <a:custGeom>
            <a:avLst/>
            <a:gdLst>
              <a:gd name="connsiteX0" fmla="*/ 0 w 8090081"/>
              <a:gd name="connsiteY0" fmla="*/ 0 h 599567"/>
              <a:gd name="connsiteX1" fmla="*/ 8090081 w 8090081"/>
              <a:gd name="connsiteY1" fmla="*/ 0 h 599567"/>
              <a:gd name="connsiteX2" fmla="*/ 8090081 w 8090081"/>
              <a:gd name="connsiteY2" fmla="*/ 599567 h 599567"/>
              <a:gd name="connsiteX3" fmla="*/ 0 w 8090081"/>
              <a:gd name="connsiteY3" fmla="*/ 599567 h 599567"/>
              <a:gd name="connsiteX4" fmla="*/ 0 w 8090081"/>
              <a:gd name="connsiteY4" fmla="*/ 0 h 59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081" h="599567">
                <a:moveTo>
                  <a:pt x="0" y="0"/>
                </a:moveTo>
                <a:lnTo>
                  <a:pt x="8090081" y="0"/>
                </a:lnTo>
                <a:lnTo>
                  <a:pt x="8090081" y="599567"/>
                </a:lnTo>
                <a:lnTo>
                  <a:pt x="0" y="599567"/>
                </a:lnTo>
                <a:lnTo>
                  <a:pt x="0" y="0"/>
                </a:lnTo>
                <a:close/>
              </a:path>
            </a:pathLst>
          </a:custGeom>
          <a:solidFill>
            <a:srgbClr val="00B05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475907" rIns="45720" spcCol="1270" anchor="ctr"/>
          <a:lstStyle/>
          <a:p>
            <a:pPr marL="457200" indent="-457200" algn="just">
              <a:lnSpc>
                <a:spcPct val="150000"/>
              </a:lnSpc>
              <a:defRPr/>
            </a:pPr>
            <a:r>
              <a:rPr lang="en-US" sz="2400" dirty="0">
                <a:cs typeface="Times New Roman" pitchFamily="18" charset="0"/>
              </a:rPr>
              <a:t>Halal R&amp;D and Halal innovation</a:t>
            </a:r>
            <a:endParaRPr lang="en-US" sz="2400" b="1" dirty="0">
              <a:solidFill>
                <a:schemeClr val="bg1"/>
              </a:solidFill>
              <a:cs typeface="Times New Roman" pitchFamily="18" charset="0"/>
            </a:endParaRPr>
          </a:p>
        </p:txBody>
      </p:sp>
      <p:sp>
        <p:nvSpPr>
          <p:cNvPr id="12" name="Rectangle 1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81000" y="142852"/>
            <a:ext cx="8382000" cy="523875"/>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Times New Roman" pitchFamily="18" charset="0"/>
              </a:rPr>
              <a:t>Conclusions</a:t>
            </a:r>
          </a:p>
        </p:txBody>
      </p:sp>
      <p:sp>
        <p:nvSpPr>
          <p:cNvPr id="3" name="Rectangle 2"/>
          <p:cNvSpPr txBox="1">
            <a:spLocks noChangeArrowheads="1"/>
          </p:cNvSpPr>
          <p:nvPr/>
        </p:nvSpPr>
        <p:spPr bwMode="auto">
          <a:xfrm>
            <a:off x="76200" y="941364"/>
            <a:ext cx="88392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just">
              <a:lnSpc>
                <a:spcPct val="150000"/>
              </a:lnSpc>
              <a:buFont typeface="Arial"/>
              <a:buChar char="•"/>
              <a:defRPr/>
            </a:pPr>
            <a:r>
              <a:rPr lang="en-US" sz="2400" dirty="0" smtClean="0">
                <a:solidFill>
                  <a:srgbClr val="000000"/>
                </a:solidFill>
                <a:latin typeface="+mn-lt"/>
                <a:cs typeface="Verdana"/>
              </a:rPr>
              <a:t>Muslim courtiers, </a:t>
            </a:r>
            <a:r>
              <a:rPr lang="en-US" sz="2400" dirty="0">
                <a:solidFill>
                  <a:srgbClr val="000000"/>
                </a:solidFill>
                <a:latin typeface="+mn-lt"/>
                <a:cs typeface="Verdana"/>
              </a:rPr>
              <a:t>with its </a:t>
            </a:r>
            <a:r>
              <a:rPr lang="en-US" sz="2400" dirty="0">
                <a:solidFill>
                  <a:srgbClr val="FF0000"/>
                </a:solidFill>
                <a:latin typeface="+mn-lt"/>
                <a:cs typeface="Verdana"/>
              </a:rPr>
              <a:t>expanding production base </a:t>
            </a:r>
            <a:r>
              <a:rPr lang="en-US" sz="2400" dirty="0">
                <a:latin typeface="+mn-lt"/>
                <a:cs typeface="Verdana"/>
              </a:rPr>
              <a:t>has </a:t>
            </a:r>
            <a:r>
              <a:rPr lang="en-US" sz="2400" dirty="0" smtClean="0">
                <a:latin typeface="+mn-lt"/>
                <a:cs typeface="Verdana"/>
              </a:rPr>
              <a:t> </a:t>
            </a:r>
            <a:r>
              <a:rPr lang="en-US" sz="2400" dirty="0">
                <a:solidFill>
                  <a:srgbClr val="FF0000"/>
                </a:solidFill>
                <a:latin typeface="+mn-lt"/>
                <a:cs typeface="Verdana"/>
              </a:rPr>
              <a:t>great potential to export Halal </a:t>
            </a:r>
            <a:r>
              <a:rPr lang="en-US" sz="2400" dirty="0">
                <a:latin typeface="+mn-lt"/>
                <a:cs typeface="Verdana"/>
              </a:rPr>
              <a:t>products to the </a:t>
            </a:r>
            <a:r>
              <a:rPr lang="en-US" sz="2400" dirty="0" smtClean="0">
                <a:latin typeface="+mn-lt"/>
                <a:cs typeface="Verdana"/>
              </a:rPr>
              <a:t>non-Muslim world.</a:t>
            </a:r>
            <a:endParaRPr lang="en-US" sz="2400" dirty="0">
              <a:latin typeface="+mn-lt"/>
              <a:cs typeface="Verdana"/>
            </a:endParaRPr>
          </a:p>
          <a:p>
            <a:pPr algn="just">
              <a:lnSpc>
                <a:spcPct val="150000"/>
              </a:lnSpc>
              <a:buFont typeface="Arial"/>
              <a:buChar char="•"/>
              <a:defRPr/>
            </a:pPr>
            <a:r>
              <a:rPr lang="en-US" sz="2400" dirty="0">
                <a:latin typeface="+mn-lt"/>
                <a:cs typeface="Verdana"/>
              </a:rPr>
              <a:t>Growth of </a:t>
            </a:r>
            <a:r>
              <a:rPr lang="en-US" sz="2400" dirty="0">
                <a:solidFill>
                  <a:srgbClr val="FF0000"/>
                </a:solidFill>
                <a:latin typeface="+mn-lt"/>
                <a:cs typeface="Verdana"/>
              </a:rPr>
              <a:t>Halal products beyond food </a:t>
            </a:r>
            <a:r>
              <a:rPr lang="en-US" sz="2400" dirty="0">
                <a:latin typeface="+mn-lt"/>
                <a:cs typeface="Verdana"/>
              </a:rPr>
              <a:t>suggest significant growth opportunities in all sectors, specially </a:t>
            </a:r>
            <a:r>
              <a:rPr lang="en-US" sz="2400" dirty="0" smtClean="0">
                <a:solidFill>
                  <a:srgbClr val="FF0000"/>
                </a:solidFill>
                <a:latin typeface="+mn-lt"/>
                <a:cs typeface="Verdana"/>
              </a:rPr>
              <a:t>Pharmaceuticals, </a:t>
            </a:r>
            <a:r>
              <a:rPr lang="en-US" sz="2400" dirty="0">
                <a:solidFill>
                  <a:srgbClr val="FF0000"/>
                </a:solidFill>
                <a:latin typeface="+mn-lt"/>
                <a:cs typeface="Verdana"/>
              </a:rPr>
              <a:t>Cosmetics </a:t>
            </a:r>
            <a:r>
              <a:rPr lang="en-US" sz="2400" dirty="0">
                <a:latin typeface="+mn-lt"/>
                <a:cs typeface="Verdana"/>
              </a:rPr>
              <a:t>&amp; Skin care for </a:t>
            </a:r>
            <a:r>
              <a:rPr lang="en-US" sz="2400" dirty="0">
                <a:solidFill>
                  <a:srgbClr val="000000"/>
                </a:solidFill>
                <a:latin typeface="+mn-lt"/>
                <a:cs typeface="Verdana"/>
              </a:rPr>
              <a:t>Muslim courtiers</a:t>
            </a:r>
            <a:r>
              <a:rPr lang="en-US" sz="2400" dirty="0" smtClean="0">
                <a:latin typeface="+mn-lt"/>
                <a:cs typeface="Verdana"/>
              </a:rPr>
              <a:t>.</a:t>
            </a:r>
            <a:endParaRPr lang="en-US" sz="2400" dirty="0">
              <a:solidFill>
                <a:srgbClr val="FF0000"/>
              </a:solidFill>
              <a:latin typeface="+mn-lt"/>
              <a:cs typeface="Verdana"/>
            </a:endParaRPr>
          </a:p>
          <a:p>
            <a:pPr algn="just">
              <a:lnSpc>
                <a:spcPct val="150000"/>
              </a:lnSpc>
              <a:buFont typeface="Arial"/>
              <a:buChar char="•"/>
              <a:defRPr/>
            </a:pPr>
            <a:r>
              <a:rPr lang="en-US" sz="2400" dirty="0">
                <a:solidFill>
                  <a:srgbClr val="FF0000"/>
                </a:solidFill>
                <a:latin typeface="+mn-lt"/>
                <a:cs typeface="Verdana"/>
              </a:rPr>
              <a:t>Halal Tourism </a:t>
            </a:r>
            <a:r>
              <a:rPr lang="en-US" sz="2400" dirty="0">
                <a:latin typeface="+mn-lt"/>
                <a:cs typeface="Verdana"/>
              </a:rPr>
              <a:t>industry is booming in the world and </a:t>
            </a:r>
            <a:r>
              <a:rPr lang="en-US" sz="2400" dirty="0">
                <a:solidFill>
                  <a:srgbClr val="000000"/>
                </a:solidFill>
                <a:latin typeface="+mn-lt"/>
                <a:cs typeface="Verdana"/>
              </a:rPr>
              <a:t>Muslim courtiers </a:t>
            </a:r>
            <a:r>
              <a:rPr lang="en-US" sz="2400" dirty="0" smtClean="0">
                <a:solidFill>
                  <a:srgbClr val="FF0000"/>
                </a:solidFill>
                <a:latin typeface="+mn-lt"/>
                <a:cs typeface="Verdana"/>
              </a:rPr>
              <a:t>has </a:t>
            </a:r>
            <a:r>
              <a:rPr lang="en-US" sz="2400" dirty="0">
                <a:solidFill>
                  <a:srgbClr val="FF0000"/>
                </a:solidFill>
                <a:latin typeface="+mn-lt"/>
                <a:cs typeface="Verdana"/>
              </a:rPr>
              <a:t>great potential </a:t>
            </a:r>
            <a:r>
              <a:rPr lang="en-US" sz="2400" dirty="0">
                <a:latin typeface="+mn-lt"/>
                <a:cs typeface="Verdana"/>
              </a:rPr>
              <a:t>to take advantage from it</a:t>
            </a:r>
            <a:r>
              <a:rPr lang="en-US" sz="2400" dirty="0" smtClean="0">
                <a:latin typeface="+mn-lt"/>
                <a:cs typeface="Verdana"/>
              </a:rPr>
              <a:t>.</a:t>
            </a:r>
            <a:endParaRPr lang="en-US" sz="2400" dirty="0">
              <a:latin typeface="+mn-lt"/>
              <a:cs typeface="Verdana"/>
            </a:endParaRPr>
          </a:p>
          <a:p>
            <a:pPr algn="just">
              <a:lnSpc>
                <a:spcPct val="150000"/>
              </a:lnSpc>
              <a:buFont typeface="Arial"/>
              <a:buChar char="•"/>
              <a:defRPr/>
            </a:pPr>
            <a:r>
              <a:rPr lang="en-US" sz="2400" dirty="0">
                <a:latin typeface="+mn-lt"/>
                <a:cs typeface="Verdana"/>
              </a:rPr>
              <a:t>Research highlights that Success can be achieved through a mix of </a:t>
            </a:r>
            <a:r>
              <a:rPr lang="en-US" sz="2400" b="1" dirty="0">
                <a:solidFill>
                  <a:srgbClr val="FF0000"/>
                </a:solidFill>
                <a:latin typeface="+mn-lt"/>
                <a:cs typeface="Verdana"/>
              </a:rPr>
              <a:t>Quality, Branding </a:t>
            </a:r>
            <a:r>
              <a:rPr lang="en-US" sz="2400" dirty="0">
                <a:latin typeface="+mn-lt"/>
                <a:cs typeface="Verdana"/>
              </a:rPr>
              <a:t>and</a:t>
            </a:r>
            <a:r>
              <a:rPr lang="en-US" sz="2400" dirty="0">
                <a:solidFill>
                  <a:srgbClr val="FF0000"/>
                </a:solidFill>
                <a:latin typeface="+mn-lt"/>
                <a:cs typeface="Verdana"/>
              </a:rPr>
              <a:t> </a:t>
            </a:r>
            <a:r>
              <a:rPr lang="en-US" sz="2400" b="1" dirty="0">
                <a:solidFill>
                  <a:srgbClr val="FF0000"/>
                </a:solidFill>
                <a:latin typeface="+mn-lt"/>
                <a:cs typeface="Verdana"/>
              </a:rPr>
              <a:t>Halal Authentication</a:t>
            </a:r>
            <a:r>
              <a:rPr lang="en-US" sz="2400" b="1" dirty="0">
                <a:latin typeface="+mn-lt"/>
                <a:cs typeface="Verdana"/>
              </a:rPr>
              <a:t> </a:t>
            </a:r>
            <a:r>
              <a:rPr lang="en-US" sz="2400" dirty="0">
                <a:latin typeface="+mn-lt"/>
                <a:cs typeface="Verdana"/>
              </a:rPr>
              <a:t>to penetrate the Halal market</a:t>
            </a:r>
            <a:r>
              <a:rPr lang="en-US" sz="2400" dirty="0" smtClean="0">
                <a:latin typeface="+mn-lt"/>
                <a:cs typeface="Verdana"/>
              </a:rPr>
              <a:t>.</a:t>
            </a:r>
            <a:endParaRPr lang="en-US" sz="2400" dirty="0">
              <a:latin typeface="+mn-lt"/>
              <a:cs typeface="Verdana"/>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01700"/>
            <a:ext cx="8458200" cy="4279900"/>
          </a:xfrm>
          <a:prstGeom prst="rect">
            <a:avLst/>
          </a:prstGeom>
        </p:spPr>
        <p:txBody>
          <a:bodyPr>
            <a:spAutoFit/>
          </a:bodyPr>
          <a:lstStyle/>
          <a:p>
            <a:pPr marL="457200" indent="-457200" algn="just">
              <a:lnSpc>
                <a:spcPct val="200000"/>
              </a:lnSpc>
              <a:buFont typeface="Courier New" pitchFamily="49" charset="0"/>
              <a:buChar char="o"/>
              <a:defRPr/>
            </a:pPr>
            <a:r>
              <a:rPr lang="en-US" sz="2800" dirty="0">
                <a:latin typeface="+mn-lt"/>
              </a:rPr>
              <a:t>Estimate figures on the size of the Halal market in total and its segments are not consistent in published works, this mean that there is a need to have studies on the correct figures on the size of this market in its segments.  </a:t>
            </a:r>
          </a:p>
        </p:txBody>
      </p:sp>
      <p:sp>
        <p:nvSpPr>
          <p:cNvPr id="3" name="Rectangle 8"/>
          <p:cNvSpPr>
            <a:spLocks noChangeArrowheads="1"/>
          </p:cNvSpPr>
          <p:nvPr/>
        </p:nvSpPr>
        <p:spPr bwMode="auto">
          <a:xfrm>
            <a:off x="381000" y="192088"/>
            <a:ext cx="8382000" cy="523875"/>
          </a:xfrm>
          <a:prstGeom prst="rect">
            <a:avLst/>
          </a:prstGeom>
          <a:solidFill>
            <a:srgbClr val="00B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Times New Roman" pitchFamily="18" charset="0"/>
              </a:rPr>
              <a:t>Recommendation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txBox="1">
            <a:spLocks/>
          </p:cNvSpPr>
          <p:nvPr/>
        </p:nvSpPr>
        <p:spPr bwMode="auto">
          <a:xfrm>
            <a:off x="533400" y="304800"/>
            <a:ext cx="1905000" cy="457200"/>
          </a:xfrm>
          <a:prstGeom prst="rect">
            <a:avLst/>
          </a:prstGeom>
          <a:noFill/>
          <a:ln w="9525">
            <a:noFill/>
            <a:miter lim="800000"/>
            <a:headEnd/>
            <a:tailEnd/>
          </a:ln>
        </p:spPr>
        <p:txBody>
          <a:bodyPr/>
          <a:lstStyle/>
          <a:p>
            <a:r>
              <a:rPr lang="en-US" b="1">
                <a:latin typeface="Times New Roman" pitchFamily="18" charset="0"/>
                <a:cs typeface="Times New Roman" pitchFamily="18" charset="0"/>
              </a:rPr>
              <a:t>References</a:t>
            </a:r>
          </a:p>
        </p:txBody>
      </p:sp>
      <p:sp>
        <p:nvSpPr>
          <p:cNvPr id="46083" name="Rectangle 4"/>
          <p:cNvSpPr>
            <a:spLocks noChangeArrowheads="1"/>
          </p:cNvSpPr>
          <p:nvPr/>
        </p:nvSpPr>
        <p:spPr bwMode="auto">
          <a:xfrm>
            <a:off x="533400" y="692150"/>
            <a:ext cx="8229600" cy="506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8600" indent="-228600" algn="just">
              <a:buFont typeface="+mj-lt"/>
              <a:buAutoNum type="arabicPeriod"/>
              <a:tabLst>
                <a:tab pos="2520950" algn="l"/>
              </a:tabLst>
              <a:defRPr/>
            </a:pPr>
            <a:r>
              <a:rPr lang="en-US" sz="1000" dirty="0">
                <a:latin typeface="+mn-lt"/>
              </a:rPr>
              <a:t>Potential &amp; Opportunities in Halal Industry - An Overview by </a:t>
            </a:r>
            <a:r>
              <a:rPr lang="en-US" sz="1000" dirty="0" err="1">
                <a:latin typeface="+mn-lt"/>
              </a:rPr>
              <a:t>Asad</a:t>
            </a:r>
            <a:r>
              <a:rPr lang="en-US" sz="1000" dirty="0">
                <a:latin typeface="+mn-lt"/>
              </a:rPr>
              <a:t> </a:t>
            </a:r>
            <a:r>
              <a:rPr lang="en-US" sz="1000" dirty="0" err="1">
                <a:latin typeface="+mn-lt"/>
              </a:rPr>
              <a:t>Sajjad</a:t>
            </a:r>
            <a:r>
              <a:rPr lang="en-US" sz="1000" dirty="0">
                <a:latin typeface="+mn-lt"/>
              </a:rPr>
              <a:t>, CEO of Gulf Halal Center </a:t>
            </a:r>
            <a:r>
              <a:rPr lang="en-US" sz="1000" i="1" dirty="0">
                <a:latin typeface="+mn-lt"/>
              </a:rPr>
              <a:t>Prepared for</a:t>
            </a:r>
            <a:r>
              <a:rPr lang="en-US" sz="1000" dirty="0">
                <a:latin typeface="+mn-lt"/>
              </a:rPr>
              <a:t> World Halal Assembly OMAN, 2017, Organized by Al-</a:t>
            </a:r>
            <a:r>
              <a:rPr lang="en-US" sz="1000" dirty="0" err="1">
                <a:latin typeface="+mn-lt"/>
              </a:rPr>
              <a:t>Nimr</a:t>
            </a:r>
            <a:r>
              <a:rPr lang="en-US" sz="1000" dirty="0">
                <a:latin typeface="+mn-lt"/>
              </a:rPr>
              <a:t> Expo &amp; HDCMICE middle east, May 16</a:t>
            </a:r>
            <a:r>
              <a:rPr lang="en-US" sz="1000" baseline="30000" dirty="0">
                <a:latin typeface="+mn-lt"/>
              </a:rPr>
              <a:t>th</a:t>
            </a:r>
            <a:r>
              <a:rPr lang="en-US" sz="1000" dirty="0">
                <a:latin typeface="+mn-lt"/>
              </a:rPr>
              <a:t> - 17,  2017</a:t>
            </a:r>
          </a:p>
          <a:p>
            <a:pPr marL="228600" indent="-228600" algn="just">
              <a:buFont typeface="+mj-lt"/>
              <a:buAutoNum type="arabicPeriod"/>
              <a:tabLst>
                <a:tab pos="2520950" algn="l"/>
              </a:tabLst>
              <a:defRPr/>
            </a:pPr>
            <a:r>
              <a:rPr lang="en-US" sz="1000" dirty="0">
                <a:latin typeface="+mn-lt"/>
              </a:rPr>
              <a:t>The competitiveness of </a:t>
            </a:r>
            <a:r>
              <a:rPr lang="en-US" sz="1000" i="1" dirty="0">
                <a:latin typeface="+mn-lt"/>
              </a:rPr>
              <a:t>halal </a:t>
            </a:r>
            <a:r>
              <a:rPr lang="en-US" sz="1000" dirty="0">
                <a:latin typeface="+mn-lt"/>
              </a:rPr>
              <a:t>food industry in Malaysia: A SWOT - ICT analysis: GEOGRAFIA </a:t>
            </a:r>
            <a:r>
              <a:rPr lang="en-US" sz="1000" dirty="0" err="1">
                <a:latin typeface="+mn-lt"/>
              </a:rPr>
              <a:t>OnlineTM</a:t>
            </a:r>
            <a:r>
              <a:rPr lang="en-US" sz="1000" dirty="0">
                <a:latin typeface="+mn-lt"/>
              </a:rPr>
              <a:t> Malaysia Journal of Society and Space 9 issue 1 (1 - 9) 1 ©2013, ISSN 2180-2491 The competitiveness of </a:t>
            </a:r>
            <a:r>
              <a:rPr lang="en-US" sz="1000" i="1" dirty="0">
                <a:latin typeface="+mn-lt"/>
              </a:rPr>
              <a:t>halal </a:t>
            </a:r>
            <a:r>
              <a:rPr lang="en-US" sz="1000" dirty="0">
                <a:latin typeface="+mn-lt"/>
              </a:rPr>
              <a:t>food industry in Malaysia: A SWOT - ICT analysis: GEOGRAFIA </a:t>
            </a:r>
            <a:r>
              <a:rPr lang="en-US" sz="1000" dirty="0" err="1">
                <a:latin typeface="+mn-lt"/>
              </a:rPr>
              <a:t>OnlineTM</a:t>
            </a:r>
            <a:r>
              <a:rPr lang="en-US" sz="1000" dirty="0">
                <a:latin typeface="+mn-lt"/>
              </a:rPr>
              <a:t> Malaysia Journal of Society and Space 9 issue 1 (1 - 9) 1 ©2013, ISSN 2180-2491</a:t>
            </a:r>
            <a:r>
              <a:rPr lang="en-US" sz="1000" dirty="0">
                <a:solidFill>
                  <a:srgbClr val="0070C0"/>
                </a:solidFill>
                <a:latin typeface="+mn-lt"/>
              </a:rPr>
              <a:t>http://www.ukm.my/geografia/images/upload/1.geografia-jan%202013-manaf-edam%20%281-9%291.pdf</a:t>
            </a:r>
            <a:endParaRPr lang="en-US" sz="1000" dirty="0">
              <a:latin typeface="+mn-lt"/>
            </a:endParaRPr>
          </a:p>
          <a:p>
            <a:pPr marL="228600" indent="-228600" algn="just">
              <a:lnSpc>
                <a:spcPct val="150000"/>
              </a:lnSpc>
              <a:buFont typeface="+mj-lt"/>
              <a:buAutoNum type="arabicPeriod"/>
              <a:tabLst>
                <a:tab pos="2520950" algn="l"/>
              </a:tabLst>
              <a:defRPr/>
            </a:pPr>
            <a:r>
              <a:rPr lang="en-US" sz="1000" dirty="0">
                <a:latin typeface="+mn-lt"/>
              </a:rPr>
              <a:t>Dubai chamber of commerce (2013). http://www.dubaichamber.com/whats-happening/chamber_news/dubai-chamber-report-shows-increasing-preference-for-halal-food-as-global-market-grows-to-us1-1-trillion-in-2013</a:t>
            </a:r>
          </a:p>
          <a:p>
            <a:pPr marL="228600" indent="-228600" algn="just">
              <a:lnSpc>
                <a:spcPct val="150000"/>
              </a:lnSpc>
              <a:buFont typeface="+mj-lt"/>
              <a:buAutoNum type="arabicPeriod"/>
              <a:tabLst>
                <a:tab pos="2520950" algn="l"/>
              </a:tabLst>
              <a:defRPr/>
            </a:pPr>
            <a:r>
              <a:rPr lang="en-US" sz="1000" dirty="0">
                <a:latin typeface="+mn-lt"/>
              </a:rPr>
              <a:t>STATE OF THE GLOBAL ISLAMIC ECONOMY REPORT 2016/17</a:t>
            </a:r>
          </a:p>
          <a:p>
            <a:pPr marL="228600" indent="-228600" algn="just">
              <a:lnSpc>
                <a:spcPct val="150000"/>
              </a:lnSpc>
              <a:buFont typeface="+mj-lt"/>
              <a:buAutoNum type="arabicPeriod"/>
              <a:tabLst>
                <a:tab pos="2520950" algn="l"/>
              </a:tabLst>
              <a:defRPr/>
            </a:pPr>
            <a:r>
              <a:rPr lang="en-US" sz="1000" dirty="0">
                <a:latin typeface="+mn-lt"/>
              </a:rPr>
              <a:t>https://www.salaamgateway.com/en/story/ReportStateoftheGlobalIslamicEconomy201718-SALAAM27112017104745/ </a:t>
            </a:r>
          </a:p>
          <a:p>
            <a:pPr marL="228600" indent="-228600" algn="just">
              <a:lnSpc>
                <a:spcPct val="150000"/>
              </a:lnSpc>
              <a:buFont typeface="+mj-lt"/>
              <a:buAutoNum type="arabicPeriod"/>
              <a:tabLst>
                <a:tab pos="2520950" algn="l"/>
              </a:tabLst>
              <a:defRPr/>
            </a:pPr>
            <a:r>
              <a:rPr lang="en-US" sz="1000" dirty="0">
                <a:latin typeface="+mn-lt"/>
              </a:rPr>
              <a:t>Islamic countries dependence on meat imports.</a:t>
            </a:r>
          </a:p>
          <a:p>
            <a:pPr marL="228600" indent="-228600" algn="just">
              <a:buFont typeface="+mj-lt"/>
              <a:buAutoNum type="arabicPeriod"/>
              <a:tabLst>
                <a:tab pos="2520950" algn="l"/>
              </a:tabLst>
              <a:defRPr/>
            </a:pPr>
            <a:r>
              <a:rPr lang="en-US" sz="1000" dirty="0">
                <a:latin typeface="+mn-lt"/>
              </a:rPr>
              <a:t>Halal Industry : Key Challenges and Opportunities (2016), Hussein </a:t>
            </a:r>
            <a:r>
              <a:rPr lang="en-US" sz="1000" dirty="0" err="1">
                <a:latin typeface="+mn-lt"/>
              </a:rPr>
              <a:t>Elasrag</a:t>
            </a:r>
            <a:r>
              <a:rPr lang="en-US" sz="1000" dirty="0">
                <a:latin typeface="+mn-lt"/>
              </a:rPr>
              <a:t>, Munich Personal </a:t>
            </a:r>
            <a:r>
              <a:rPr lang="en-US" sz="1000" dirty="0" err="1">
                <a:latin typeface="+mn-lt"/>
              </a:rPr>
              <a:t>RePEc</a:t>
            </a:r>
            <a:r>
              <a:rPr lang="en-US" sz="1000" dirty="0">
                <a:latin typeface="+mn-lt"/>
              </a:rPr>
              <a:t> Archive. </a:t>
            </a:r>
            <a:r>
              <a:rPr lang="en-US" sz="1000" dirty="0">
                <a:latin typeface="+mn-lt"/>
                <a:hlinkClick r:id="rId2"/>
              </a:rPr>
              <a:t>https://mpra.ub.uni-muenchen.de/69631/1/MPRA_paper_69631.pdf</a:t>
            </a:r>
            <a:r>
              <a:rPr lang="en-US" sz="1000" dirty="0">
                <a:latin typeface="+mn-lt"/>
              </a:rPr>
              <a:t> </a:t>
            </a:r>
          </a:p>
          <a:p>
            <a:pPr marL="228600" indent="-228600" algn="just">
              <a:buFont typeface="+mj-lt"/>
              <a:buAutoNum type="arabicPeriod"/>
              <a:tabLst>
                <a:tab pos="2520950" algn="l"/>
              </a:tabLst>
              <a:defRPr/>
            </a:pPr>
            <a:r>
              <a:rPr lang="en-US" sz="1000" dirty="0" err="1">
                <a:latin typeface="+mn-lt"/>
              </a:rPr>
              <a:t>Zakaria</a:t>
            </a:r>
            <a:r>
              <a:rPr lang="en-US" sz="1000" dirty="0">
                <a:latin typeface="+mn-lt"/>
              </a:rPr>
              <a:t>, Z. (2008). "Tapping into the world halal market: some discussions on Malaysian laws and standards." Shariah Journal 16(3): 603-616. </a:t>
            </a:r>
          </a:p>
          <a:p>
            <a:pPr marL="228600" indent="-228600" algn="just">
              <a:lnSpc>
                <a:spcPct val="150000"/>
              </a:lnSpc>
              <a:buFont typeface="+mj-lt"/>
              <a:buAutoNum type="arabicPeriod"/>
              <a:tabLst>
                <a:tab pos="2520950" algn="l"/>
              </a:tabLst>
              <a:defRPr/>
            </a:pPr>
            <a:r>
              <a:rPr lang="en-US" sz="1000" dirty="0">
                <a:latin typeface="+mn-lt"/>
                <a:hlinkClick r:id="rId3"/>
              </a:rPr>
              <a:t>https://www.grandviewresearch.com/press-release/global-halal-food-market</a:t>
            </a:r>
            <a:r>
              <a:rPr lang="en-US" sz="1000" dirty="0">
                <a:latin typeface="+mn-lt"/>
              </a:rPr>
              <a:t> </a:t>
            </a:r>
          </a:p>
          <a:p>
            <a:pPr marL="228600" indent="-228600" algn="just">
              <a:lnSpc>
                <a:spcPct val="150000"/>
              </a:lnSpc>
              <a:buFont typeface="+mj-lt"/>
              <a:buAutoNum type="arabicPeriod"/>
              <a:tabLst>
                <a:tab pos="2520950" algn="l"/>
              </a:tabLst>
              <a:defRPr/>
            </a:pPr>
            <a:r>
              <a:rPr lang="en-US" sz="1000" dirty="0">
                <a:latin typeface="+mn-lt"/>
              </a:rPr>
              <a:t> </a:t>
            </a:r>
            <a:r>
              <a:rPr lang="en-US" sz="1000" dirty="0">
                <a:latin typeface="+mn-lt"/>
                <a:hlinkClick r:id="rId4"/>
              </a:rPr>
              <a:t>https://www.salaamgateway.com/en/story/islamic_countries_dependence_on_meat_imports-SALAAM06092015165353/</a:t>
            </a:r>
            <a:endParaRPr lang="en-US" sz="1000" dirty="0">
              <a:latin typeface="+mn-lt"/>
            </a:endParaRPr>
          </a:p>
          <a:p>
            <a:pPr marL="228600" indent="-228600" algn="just">
              <a:lnSpc>
                <a:spcPct val="150000"/>
              </a:lnSpc>
              <a:buFont typeface="+mj-lt"/>
              <a:buAutoNum type="arabicPeriod"/>
              <a:tabLst>
                <a:tab pos="2520950" algn="l"/>
              </a:tabLst>
              <a:defRPr/>
            </a:pPr>
            <a:r>
              <a:rPr lang="en-US" sz="1000" dirty="0">
                <a:latin typeface="+mn-lt"/>
                <a:hlinkClick r:id="rId5"/>
              </a:rPr>
              <a:t>http://www.alriyadh.com/962000</a:t>
            </a:r>
            <a:endParaRPr lang="en-US" sz="1000" dirty="0">
              <a:latin typeface="+mn-lt"/>
            </a:endParaRPr>
          </a:p>
          <a:p>
            <a:pPr marL="228600" indent="-228600" algn="just">
              <a:lnSpc>
                <a:spcPct val="150000"/>
              </a:lnSpc>
              <a:buFont typeface="+mj-lt"/>
              <a:buAutoNum type="arabicPeriod"/>
              <a:tabLst>
                <a:tab pos="2520950" algn="l"/>
              </a:tabLst>
              <a:defRPr/>
            </a:pPr>
            <a:r>
              <a:rPr lang="en-US" sz="1000" dirty="0">
                <a:latin typeface="+mn-lt"/>
                <a:hlinkClick r:id="rId6"/>
              </a:rPr>
              <a:t>http://www.alriyadh.com/960466</a:t>
            </a:r>
            <a:endParaRPr lang="en-US" sz="1000" dirty="0">
              <a:latin typeface="+mn-lt"/>
            </a:endParaRPr>
          </a:p>
          <a:p>
            <a:pPr marL="228600" indent="-228600" algn="just">
              <a:lnSpc>
                <a:spcPct val="150000"/>
              </a:lnSpc>
              <a:buFont typeface="+mj-lt"/>
              <a:buAutoNum type="arabicPeriod"/>
              <a:tabLst>
                <a:tab pos="2520950" algn="l"/>
              </a:tabLst>
              <a:defRPr/>
            </a:pPr>
            <a:r>
              <a:rPr lang="en-US" sz="1000" dirty="0">
                <a:latin typeface="+mn-lt"/>
                <a:cs typeface="Times New Roman" pitchFamily="18" charset="0"/>
                <a:hlinkClick r:id="rId7"/>
              </a:rPr>
              <a:t>http://azkahalal.files.wordpress.com/2013/02/arabic_version_of_halal_culture_presentation_2013.pdf</a:t>
            </a:r>
            <a:endParaRPr lang="ar-KW" sz="1000" dirty="0">
              <a:latin typeface="+mn-lt"/>
              <a:cs typeface="Times New Roman" pitchFamily="18" charset="0"/>
            </a:endParaRPr>
          </a:p>
          <a:p>
            <a:pPr marL="228600" indent="-228600" algn="just">
              <a:lnSpc>
                <a:spcPct val="150000"/>
              </a:lnSpc>
              <a:buFont typeface="+mj-lt"/>
              <a:buAutoNum type="arabicPeriod"/>
              <a:tabLst>
                <a:tab pos="2520950" algn="l"/>
              </a:tabLst>
              <a:defRPr/>
            </a:pPr>
            <a:r>
              <a:rPr lang="en-US" sz="1000" dirty="0">
                <a:latin typeface="+mn-lt"/>
                <a:hlinkClick r:id="rId8"/>
              </a:rPr>
              <a:t>http://azkahalal.files.wordpress.com/2012/06/gimdes-2012_dr-hani-al-mazeedi1.pdf</a:t>
            </a:r>
            <a:endParaRPr lang="ar-KW" sz="1000" dirty="0">
              <a:latin typeface="+mn-lt"/>
            </a:endParaRPr>
          </a:p>
          <a:p>
            <a:pPr marL="228600" indent="-228600" algn="just">
              <a:lnSpc>
                <a:spcPct val="150000"/>
              </a:lnSpc>
              <a:buFont typeface="+mj-lt"/>
              <a:buAutoNum type="arabicPeriod"/>
              <a:tabLst>
                <a:tab pos="2520950" algn="l"/>
              </a:tabLst>
              <a:defRPr/>
            </a:pPr>
            <a:r>
              <a:rPr lang="en-US" sz="1000" dirty="0">
                <a:latin typeface="+mn-lt"/>
                <a:hlinkClick r:id="rId9"/>
              </a:rPr>
              <a:t>http://www.asidcom.org/IMG/pdf/L20-_Hani_M-_Al-Mazeedi_Arabic_English_2.pdf</a:t>
            </a:r>
            <a:endParaRPr lang="ar-KW" sz="1000" dirty="0">
              <a:latin typeface="+mn-lt"/>
            </a:endParaRPr>
          </a:p>
          <a:p>
            <a:pPr marL="228600" indent="-228600" algn="just">
              <a:lnSpc>
                <a:spcPct val="150000"/>
              </a:lnSpc>
              <a:buFont typeface="+mj-lt"/>
              <a:buAutoNum type="arabicPeriod"/>
              <a:tabLst>
                <a:tab pos="2520950" algn="l"/>
              </a:tabLst>
              <a:defRPr/>
            </a:pPr>
            <a:r>
              <a:rPr lang="en-US" sz="1000" dirty="0">
                <a:latin typeface="+mn-lt"/>
                <a:hlinkClick r:id="rId10"/>
              </a:rPr>
              <a:t>http://www.asidcom.org/IMG/pdf/L1-_Darhim_Dali_Hashsim.pdf</a:t>
            </a:r>
            <a:endParaRPr lang="ar-KW" sz="1000" dirty="0">
              <a:latin typeface="+mn-lt"/>
            </a:endParaRPr>
          </a:p>
          <a:p>
            <a:pPr marL="228600" indent="-228600" algn="just">
              <a:lnSpc>
                <a:spcPct val="150000"/>
              </a:lnSpc>
              <a:buFont typeface="+mj-lt"/>
              <a:buAutoNum type="arabicPeriod"/>
              <a:tabLst>
                <a:tab pos="2520950" algn="l"/>
              </a:tabLst>
              <a:defRPr/>
            </a:pPr>
            <a:r>
              <a:rPr lang="en-US" sz="1000" dirty="0">
                <a:latin typeface="+mn-lt"/>
                <a:hlinkClick r:id="rId11"/>
              </a:rPr>
              <a:t>http://www.asidcom.org/IMG/pdf/L26-_Dr-_Irfan_Sungkar.pdf</a:t>
            </a:r>
            <a:endParaRPr lang="ar-KW" sz="1000" dirty="0">
              <a:latin typeface="+mn-lt"/>
            </a:endParaRPr>
          </a:p>
          <a:p>
            <a:pPr marL="228600" indent="-228600" algn="just">
              <a:lnSpc>
                <a:spcPct val="150000"/>
              </a:lnSpc>
              <a:buFont typeface="+mj-lt"/>
              <a:buAutoNum type="arabicPeriod"/>
              <a:tabLst>
                <a:tab pos="2520950" algn="l"/>
              </a:tabLst>
              <a:defRPr/>
            </a:pPr>
            <a:r>
              <a:rPr lang="en-US" sz="1000" dirty="0">
                <a:latin typeface="+mn-lt"/>
                <a:hlinkClick r:id="rId12"/>
              </a:rPr>
              <a:t>http://azkahalal.files.wordpress.com/2014/05/kisr-halal-2014-mariam-abdulatif.pdf</a:t>
            </a:r>
            <a:endParaRPr lang="ar-KW" sz="1000" dirty="0">
              <a:latin typeface="+mn-lt"/>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103427" name="Picture 2"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103428" name="Text Box 4"/>
          <p:cNvSpPr txBox="1">
            <a:spLocks noChangeArrowheads="1"/>
          </p:cNvSpPr>
          <p:nvPr/>
        </p:nvSpPr>
        <p:spPr bwMode="auto">
          <a:xfrm>
            <a:off x="-8" y="2574925"/>
            <a:ext cx="3429000" cy="708025"/>
          </a:xfrm>
          <a:prstGeom prst="rect">
            <a:avLst/>
          </a:prstGeom>
          <a:noFill/>
          <a:ln w="254000">
            <a:noFill/>
            <a:miter lim="800000"/>
            <a:headEnd/>
            <a:tailEnd/>
          </a:ln>
        </p:spPr>
        <p:txBody>
          <a:bodyPr>
            <a:spAutoFit/>
          </a:bodyPr>
          <a:lstStyle/>
          <a:p>
            <a:pPr algn="ctr" rtl="1"/>
            <a:r>
              <a:rPr lang="ar-SA" sz="2000" b="1" dirty="0">
                <a:solidFill>
                  <a:srgbClr val="0070C0"/>
                </a:solidFill>
                <a:latin typeface="Times New Roman" pitchFamily="18" charset="0"/>
                <a:cs typeface="Simplified Arabic" pitchFamily="18" charset="-78"/>
              </a:rPr>
              <a:t>سبحنك اللهم وبحمدك أشهد أن لا إله إلا أنت، أستغفرك وأتوب إليك</a:t>
            </a:r>
            <a:endParaRPr lang="en-US" sz="2000" b="1" dirty="0">
              <a:solidFill>
                <a:srgbClr val="0070C0"/>
              </a:solidFill>
              <a:latin typeface="Times New Roman" pitchFamily="18" charset="0"/>
              <a:cs typeface="Simplified Arabic" pitchFamily="18" charset="-78"/>
            </a:endParaRPr>
          </a:p>
        </p:txBody>
      </p:sp>
      <p:sp>
        <p:nvSpPr>
          <p:cNvPr id="103430"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b="1">
                <a:solidFill>
                  <a:srgbClr val="0070C0"/>
                </a:solidFill>
                <a:latin typeface="Times New Roman" pitchFamily="18" charset="0"/>
                <a:cs typeface="Simplified Arabic" pitchFamily="18" charset="-78"/>
              </a:rPr>
              <a:t>د. هاني منصور المزيدي </a:t>
            </a:r>
          </a:p>
          <a:p>
            <a:pPr algn="ctr"/>
            <a:r>
              <a:rPr lang="ar-KW" b="1">
                <a:solidFill>
                  <a:srgbClr val="0070C0"/>
                </a:solidFill>
                <a:latin typeface="Times New Roman" pitchFamily="18" charset="0"/>
                <a:cs typeface="Simplified Arabic" pitchFamily="18" charset="-78"/>
              </a:rPr>
              <a:t>مع الأخ أمجد محبوب في أستراليا سنة 1981</a:t>
            </a:r>
            <a:endParaRPr lang="en-US" b="1">
              <a:solidFill>
                <a:srgbClr val="0070C0"/>
              </a:solidFill>
              <a:latin typeface="Times New Roman" pitchFamily="18" charset="0"/>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b="1" dirty="0">
                <a:solidFill>
                  <a:srgbClr val="0070C0"/>
                </a:solidFill>
                <a:latin typeface="Arial" pitchFamily="34" charset="0"/>
                <a:ea typeface="ＭＳ Ｐゴシック" pitchFamily="34" charset="-128"/>
                <a:cs typeface="+mj-cs"/>
              </a:rPr>
              <a:t>Dr. Hani </a:t>
            </a:r>
            <a:r>
              <a:rPr lang="en-US" b="1" dirty="0" err="1">
                <a:solidFill>
                  <a:srgbClr val="0070C0"/>
                </a:solidFill>
                <a:latin typeface="Arial" pitchFamily="34" charset="0"/>
                <a:ea typeface="ＭＳ Ｐゴシック" pitchFamily="34" charset="-128"/>
                <a:cs typeface="+mj-cs"/>
              </a:rPr>
              <a:t>Mansour</a:t>
            </a:r>
            <a:r>
              <a:rPr lang="en-US" b="1" dirty="0">
                <a:solidFill>
                  <a:srgbClr val="0070C0"/>
                </a:solidFill>
                <a:latin typeface="Arial" pitchFamily="34" charset="0"/>
                <a:ea typeface="ＭＳ Ｐゴシック" pitchFamily="34" charset="-128"/>
                <a:cs typeface="+mj-cs"/>
              </a:rPr>
              <a:t> Al-</a:t>
            </a:r>
            <a:r>
              <a:rPr lang="en-US" b="1" dirty="0" err="1">
                <a:solidFill>
                  <a:srgbClr val="0070C0"/>
                </a:solidFill>
                <a:latin typeface="Arial" pitchFamily="34" charset="0"/>
                <a:ea typeface="ＭＳ Ｐゴシック" pitchFamily="34" charset="-128"/>
                <a:cs typeface="+mj-cs"/>
              </a:rPr>
              <a:t>Mazeedi</a:t>
            </a:r>
            <a:endParaRPr lang="en-US" b="1" dirty="0">
              <a:solidFill>
                <a:srgbClr val="0070C0"/>
              </a:solidFill>
              <a:latin typeface="Arial" pitchFamily="34" charset="0"/>
              <a:ea typeface="ＭＳ Ｐゴシック" pitchFamily="34" charset="-128"/>
              <a:cs typeface="+mj-cs"/>
            </a:endParaRPr>
          </a:p>
          <a:p>
            <a:pPr algn="ctr">
              <a:defRPr/>
            </a:pPr>
            <a:r>
              <a:rPr lang="en-US" b="1" dirty="0">
                <a:solidFill>
                  <a:srgbClr val="0070C0"/>
                </a:solidFill>
                <a:latin typeface="Arial" pitchFamily="34" charset="0"/>
                <a:ea typeface="ＭＳ Ｐゴシック" pitchFamily="34" charset="-128"/>
                <a:cs typeface="+mj-cs"/>
              </a:rPr>
              <a:t>With brother </a:t>
            </a:r>
            <a:r>
              <a:rPr lang="en-US" b="1" dirty="0" err="1">
                <a:solidFill>
                  <a:srgbClr val="0070C0"/>
                </a:solidFill>
                <a:latin typeface="Arial" pitchFamily="34" charset="0"/>
                <a:ea typeface="ＭＳ Ｐゴシック" pitchFamily="34" charset="-128"/>
                <a:cs typeface="+mj-cs"/>
              </a:rPr>
              <a:t>Amjad</a:t>
            </a:r>
            <a:r>
              <a:rPr lang="en-US" b="1" dirty="0">
                <a:solidFill>
                  <a:srgbClr val="0070C0"/>
                </a:solidFill>
                <a:latin typeface="Arial" pitchFamily="34" charset="0"/>
                <a:ea typeface="ＭＳ Ｐゴシック" pitchFamily="34" charset="-128"/>
                <a:cs typeface="+mj-cs"/>
              </a:rPr>
              <a:t> </a:t>
            </a:r>
            <a:r>
              <a:rPr lang="en-US" b="1" dirty="0" err="1">
                <a:solidFill>
                  <a:srgbClr val="0070C0"/>
                </a:solidFill>
                <a:latin typeface="Arial" pitchFamily="34" charset="0"/>
                <a:ea typeface="ＭＳ Ｐゴシック" pitchFamily="34" charset="-128"/>
                <a:cs typeface="+mj-cs"/>
              </a:rPr>
              <a:t>Mahboob</a:t>
            </a:r>
            <a:r>
              <a:rPr lang="en-US" b="1" dirty="0">
                <a:solidFill>
                  <a:srgbClr val="0070C0"/>
                </a:solidFill>
                <a:latin typeface="Arial" pitchFamily="34" charset="0"/>
                <a:ea typeface="ＭＳ Ｐゴシック" pitchFamily="34" charset="-128"/>
                <a:cs typeface="+mj-cs"/>
              </a:rPr>
              <a:t> in Australia in 1981</a:t>
            </a:r>
          </a:p>
        </p:txBody>
      </p:sp>
      <p:sp>
        <p:nvSpPr>
          <p:cNvPr id="103432"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b="1"/>
              <a:t>شكراً لاستماعكم</a:t>
            </a:r>
            <a:endParaRPr lang="en-US" sz="4400" b="1">
              <a:cs typeface="Arial" charset="0"/>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TotalTime>
  <Words>5578</Words>
  <Application>Microsoft Office PowerPoint</Application>
  <PresentationFormat>On-screen Show (4:3)</PresentationFormat>
  <Paragraphs>700</Paragraphs>
  <Slides>100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Office Theme</vt:lpstr>
      <vt:lpstr>Chart</vt:lpstr>
      <vt:lpstr>Slide 1</vt:lpstr>
      <vt:lpstr>" In The Name of Allah, The Most Beneficent, The Most Merciful"   Potential opportunities in the Halal market  By: Dr. Hani M. Al-Mazeedi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Sources of imported Halal meat in GCC Which exporting country to focus on? </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Trade Issues</vt:lpstr>
      <vt:lpstr>Slide 75</vt:lpstr>
      <vt:lpstr>What to Focus?</vt:lpstr>
      <vt:lpstr>Slide 77</vt:lpstr>
      <vt:lpstr>Slide 78</vt:lpstr>
      <vt:lpstr>Slide 79</vt:lpstr>
      <vt:lpstr>Slide 80</vt:lpstr>
      <vt:lpstr>Slide 81</vt:lpstr>
      <vt:lpstr>Slide 82</vt:lpstr>
      <vt:lpstr>Slide 83</vt:lpstr>
      <vt:lpstr>Slide 84</vt:lpstr>
      <vt:lpstr>Slide 85</vt:lpstr>
      <vt:lpstr>Halal has Gone Mainstream</vt:lpstr>
      <vt:lpstr>Slide 87</vt:lpstr>
      <vt:lpstr>Slide 88</vt:lpstr>
      <vt:lpstr>Slide 89</vt:lpstr>
      <vt:lpstr>Slide 90</vt:lpstr>
      <vt:lpstr>Slide 91</vt:lpstr>
      <vt:lpstr>Slide 92</vt:lpstr>
      <vt:lpstr>Example of Halal raw material is Gelatin, it is used in:</vt:lpstr>
      <vt:lpstr>Slide 94</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18</cp:revision>
  <dcterms:created xsi:type="dcterms:W3CDTF">2018-03-23T13:26:30Z</dcterms:created>
  <dcterms:modified xsi:type="dcterms:W3CDTF">2019-07-03T12:23:22Z</dcterms:modified>
</cp:coreProperties>
</file>